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699" r:id="rId2"/>
    <p:sldId id="701" r:id="rId3"/>
    <p:sldId id="707" r:id="rId4"/>
    <p:sldId id="256" r:id="rId5"/>
    <p:sldId id="263" r:id="rId6"/>
    <p:sldId id="686" r:id="rId7"/>
    <p:sldId id="709" r:id="rId8"/>
    <p:sldId id="704" r:id="rId9"/>
    <p:sldId id="713" r:id="rId10"/>
    <p:sldId id="715" r:id="rId11"/>
    <p:sldId id="714" r:id="rId12"/>
    <p:sldId id="702" r:id="rId13"/>
    <p:sldId id="712" r:id="rId14"/>
    <p:sldId id="351" r:id="rId15"/>
    <p:sldId id="463" r:id="rId16"/>
    <p:sldId id="615" r:id="rId17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5A00"/>
    <a:srgbClr val="BC8F00"/>
    <a:srgbClr val="00B050"/>
    <a:srgbClr val="E1E1E1"/>
    <a:srgbClr val="9CBD8D"/>
    <a:srgbClr val="D5E3CF"/>
    <a:srgbClr val="8C1E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13" autoAdjust="0"/>
    <p:restoredTop sz="91441" autoAdjust="0"/>
  </p:normalViewPr>
  <p:slideViewPr>
    <p:cSldViewPr snapToGrid="0">
      <p:cViewPr>
        <p:scale>
          <a:sx n="50" d="100"/>
          <a:sy n="50" d="100"/>
        </p:scale>
        <p:origin x="888" y="9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4A6C1-B0A7-4C65-9777-F5B3323CF083}" type="datetimeFigureOut">
              <a:rPr lang="en-AU" smtClean="0"/>
              <a:t>26/03/2020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6A51B3-9319-42D0-A550-90C1F3CDF38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74691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5A372-E219-4A47-9B57-DAB16DC91C8E}" type="datetimeFigureOut">
              <a:rPr lang="en-AU" smtClean="0"/>
              <a:t>26/03/2020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9ABA3-72B8-441F-AA9B-D3737D2CB9D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5286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98290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6861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3515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3706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4902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7961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9509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27112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7452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80594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7089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3656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26/03/2020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38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26/03/2020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9633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26/03/2020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830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26/03/2020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9074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26/03/2020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16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26/03/2020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4428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26/03/2020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145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26/03/2020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3128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26/03/2020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5323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26/03/2020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516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26/03/2020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446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26FA-289A-47A4-9DB2-36250D803CC9}" type="datetimeFigureOut">
              <a:rPr lang="en-AU" smtClean="0"/>
              <a:t>26/03/2020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0629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21197"/>
              </p:ext>
            </p:extLst>
          </p:nvPr>
        </p:nvGraphicFramePr>
        <p:xfrm>
          <a:off x="7838536" y="187738"/>
          <a:ext cx="4143995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439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Reminder: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baseline="0" dirty="0" smtClean="0"/>
                        <a:t>GPE = m x g x h                 g = 9.8 m/s</a:t>
                      </a:r>
                      <a:r>
                        <a:rPr lang="en-AU" sz="1800" b="1" baseline="30000" dirty="0" smtClean="0"/>
                        <a:t>2</a:t>
                      </a:r>
                      <a:endParaRPr lang="en-AU" sz="1800" b="1" baseline="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baseline="0" dirty="0" smtClean="0"/>
                        <a:t>KE = ½ m x v</a:t>
                      </a:r>
                      <a:r>
                        <a:rPr lang="en-AU" sz="1800" b="1" baseline="30000" dirty="0" smtClean="0"/>
                        <a:t>2</a:t>
                      </a:r>
                      <a:endParaRPr lang="en-AU" baseline="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1" name="Title 1"/>
          <p:cNvSpPr txBox="1">
            <a:spLocks/>
          </p:cNvSpPr>
          <p:nvPr/>
        </p:nvSpPr>
        <p:spPr>
          <a:xfrm>
            <a:off x="6448567" y="1249274"/>
            <a:ext cx="5841821" cy="15527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An object is thrown into the air at a velocity of 10 m/s.  If its mass is 2 kg, how much kinetic energy does it have when it leaves the person’s hand?</a:t>
            </a:r>
            <a:endParaRPr lang="en-AU" sz="2800" dirty="0">
              <a:latin typeface="+mn-lt"/>
              <a:sym typeface="Wingdings" panose="05000000000000000000" pitchFamily="2" charset="2"/>
            </a:endParaRPr>
          </a:p>
        </p:txBody>
      </p:sp>
      <p:sp>
        <p:nvSpPr>
          <p:cNvPr id="54" name="Title 1"/>
          <p:cNvSpPr txBox="1">
            <a:spLocks/>
          </p:cNvSpPr>
          <p:nvPr/>
        </p:nvSpPr>
        <p:spPr>
          <a:xfrm>
            <a:off x="0" y="2902998"/>
            <a:ext cx="3812988" cy="30179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</a:rPr>
              <a:t>1. KE = ?</a:t>
            </a:r>
          </a:p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</a:rPr>
              <a:t>    v = 10 m/s</a:t>
            </a:r>
          </a:p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</a:rPr>
              <a:t>    m = 2 kg</a:t>
            </a:r>
          </a:p>
          <a:p>
            <a:pPr>
              <a:lnSpc>
                <a:spcPct val="100000"/>
              </a:lnSpc>
            </a:pPr>
            <a:endParaRPr lang="en-AU" sz="2800" dirty="0" smtClean="0">
              <a:latin typeface="+mn-lt"/>
              <a:cs typeface="Calibri Light" panose="020F03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2. KE = ½m x v</a:t>
            </a:r>
            <a:r>
              <a:rPr lang="en-AU" sz="2800" baseline="30000" dirty="0" smtClean="0">
                <a:latin typeface="+mn-lt"/>
                <a:cs typeface="Calibri Light" panose="020F0302020204030204" pitchFamily="34" charset="0"/>
              </a:rPr>
              <a:t>2</a:t>
            </a:r>
            <a:endParaRPr lang="en-AU" sz="2800" dirty="0" smtClean="0">
              <a:latin typeface="+mn-lt"/>
              <a:cs typeface="Calibri Light" panose="020F0302020204030204" pitchFamily="34" charset="0"/>
            </a:endParaRPr>
          </a:p>
        </p:txBody>
      </p:sp>
      <p:sp>
        <p:nvSpPr>
          <p:cNvPr id="96" name="Title 1"/>
          <p:cNvSpPr txBox="1">
            <a:spLocks/>
          </p:cNvSpPr>
          <p:nvPr/>
        </p:nvSpPr>
        <p:spPr>
          <a:xfrm>
            <a:off x="3395173" y="2902998"/>
            <a:ext cx="4443363" cy="38458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3. KE = ½ x 2 x 10</a:t>
            </a:r>
            <a:r>
              <a:rPr lang="en-AU" sz="2800" baseline="30000" dirty="0" smtClean="0">
                <a:latin typeface="+mn-lt"/>
                <a:cs typeface="Calibri Light" panose="020F0302020204030204" pitchFamily="34" charset="0"/>
              </a:rPr>
              <a:t>2</a:t>
            </a:r>
            <a:endParaRPr lang="en-AU" sz="2800" dirty="0" smtClean="0">
              <a:latin typeface="+mn-lt"/>
              <a:cs typeface="Calibri Light" panose="020F03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    KE = ½ x 2 x 100</a:t>
            </a:r>
          </a:p>
          <a:p>
            <a:pPr>
              <a:lnSpc>
                <a:spcPct val="100000"/>
              </a:lnSpc>
            </a:pPr>
            <a:r>
              <a:rPr lang="en-AU" sz="2800" dirty="0">
                <a:latin typeface="+mn-lt"/>
                <a:cs typeface="Calibri Light" panose="020F0302020204030204" pitchFamily="34" charset="0"/>
              </a:rPr>
              <a:t> </a:t>
            </a: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   KE = 1 x 100</a:t>
            </a:r>
          </a:p>
          <a:p>
            <a:pPr>
              <a:lnSpc>
                <a:spcPct val="100000"/>
              </a:lnSpc>
            </a:pPr>
            <a:r>
              <a:rPr lang="en-AU" sz="2800" dirty="0">
                <a:latin typeface="+mn-lt"/>
                <a:cs typeface="Calibri Light" panose="020F0302020204030204" pitchFamily="34" charset="0"/>
              </a:rPr>
              <a:t> </a:t>
            </a: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   KE = 100</a:t>
            </a:r>
          </a:p>
          <a:p>
            <a:pPr>
              <a:lnSpc>
                <a:spcPct val="100000"/>
              </a:lnSpc>
            </a:pPr>
            <a:endParaRPr lang="en-AU" sz="2800" dirty="0" smtClean="0">
              <a:latin typeface="+mn-lt"/>
              <a:cs typeface="Calibri Light" panose="020F03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</a:rPr>
              <a:t>4. The object has 100 J of kinetic energy when it leaves the person’s hand.</a:t>
            </a:r>
            <a:endParaRPr lang="en-AU" sz="2800" dirty="0">
              <a:latin typeface="+mn-lt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198408"/>
              </p:ext>
            </p:extLst>
          </p:nvPr>
        </p:nvGraphicFramePr>
        <p:xfrm>
          <a:off x="1243" y="830358"/>
          <a:ext cx="6447324" cy="201838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4473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000" dirty="0" smtClean="0"/>
                        <a:t>Calculating Values Related to Potential and Kinetic Energy</a:t>
                      </a:r>
                      <a:endParaRPr lang="en-A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Write down the information you are given.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Choose an equation to used based on the information given and rearrange the equation to find your unknown.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Substitute values into the equation and solve.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Add appropriate units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8760" b="5590"/>
          <a:stretch/>
        </p:blipFill>
        <p:spPr>
          <a:xfrm>
            <a:off x="8967714" y="2801981"/>
            <a:ext cx="3014817" cy="386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20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uild="p"/>
      <p:bldP spid="54" grpId="0" build="p"/>
      <p:bldP spid="96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9621023"/>
                  </p:ext>
                </p:extLst>
              </p:nvPr>
            </p:nvGraphicFramePr>
            <p:xfrm>
              <a:off x="9692639" y="187738"/>
              <a:ext cx="2289891" cy="1175449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2289891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 dirty="0" smtClean="0"/>
                            <a:t>Reminder:</a:t>
                          </a:r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AU" sz="1800" b="1" baseline="0" dirty="0" smtClean="0"/>
                            <a:t>Work     W = F x s</a:t>
                          </a:r>
                          <a:endParaRPr lang="en-AU" sz="1800" b="1" baseline="0" dirty="0" smtClean="0"/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AU" sz="1800" b="1" baseline="0" dirty="0" smtClean="0"/>
                            <a:t>Power    P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AU" sz="2000" b="1" i="0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2000" b="1" i="0" baseline="0" smtClean="0">
                                      <a:latin typeface="Cambria Math" panose="02040503050406030204" pitchFamily="18" charset="0"/>
                                    </a:rPr>
                                    <m:t>𝐖</m:t>
                                  </m:r>
                                </m:num>
                                <m:den>
                                  <m:r>
                                    <a:rPr lang="en-AU" sz="2000" b="1" i="0" baseline="0" smtClean="0">
                                      <a:latin typeface="Cambria Math" panose="02040503050406030204" pitchFamily="18" charset="0"/>
                                    </a:rPr>
                                    <m:t>𝐭</m:t>
                                  </m:r>
                                </m:den>
                              </m:f>
                            </m:oMath>
                          </a14:m>
                          <a:endParaRPr lang="en-AU" sz="1800" b="1" i="0" baseline="0" dirty="0" smtClean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9621023"/>
                  </p:ext>
                </p:extLst>
              </p:nvPr>
            </p:nvGraphicFramePr>
            <p:xfrm>
              <a:off x="9692639" y="187738"/>
              <a:ext cx="2289891" cy="1175449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2289891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 dirty="0" smtClean="0"/>
                            <a:t>Reminder:</a:t>
                          </a:r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8046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65" t="-49624" r="-1061" b="-37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1" name="Title 1"/>
          <p:cNvSpPr txBox="1">
            <a:spLocks/>
          </p:cNvSpPr>
          <p:nvPr/>
        </p:nvSpPr>
        <p:spPr>
          <a:xfrm>
            <a:off x="6448567" y="1472978"/>
            <a:ext cx="5841821" cy="19858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b="1" dirty="0">
                <a:latin typeface="+mn-lt"/>
                <a:sym typeface="Wingdings" panose="05000000000000000000" pitchFamily="2" charset="2"/>
              </a:rPr>
              <a:t>2</a:t>
            </a:r>
            <a:r>
              <a:rPr lang="en-AU" sz="2800" b="1" dirty="0" smtClean="0">
                <a:latin typeface="+mn-lt"/>
                <a:sym typeface="Wingdings" panose="05000000000000000000" pitchFamily="2" charset="2"/>
              </a:rPr>
              <a:t>50 J</a:t>
            </a: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 of work is done using a pulley to lift a bucket </a:t>
            </a:r>
            <a:r>
              <a:rPr lang="en-AU" sz="2800" b="1" dirty="0" smtClean="0">
                <a:latin typeface="+mn-lt"/>
                <a:sym typeface="Wingdings" panose="05000000000000000000" pitchFamily="2" charset="2"/>
              </a:rPr>
              <a:t>5 m</a:t>
            </a: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 out of a well. What is the </a:t>
            </a:r>
            <a:r>
              <a:rPr lang="en-AU" sz="2800" b="1" dirty="0" smtClean="0">
                <a:latin typeface="+mn-lt"/>
                <a:sym typeface="Wingdings" panose="05000000000000000000" pitchFamily="2" charset="2"/>
              </a:rPr>
              <a:t>weight force </a:t>
            </a: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of the bucket</a:t>
            </a: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?</a:t>
            </a: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 </a:t>
            </a:r>
            <a:endParaRPr lang="en-AU" sz="2800" dirty="0">
              <a:latin typeface="+mn-lt"/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itle 1"/>
              <p:cNvSpPr txBox="1">
                <a:spLocks/>
              </p:cNvSpPr>
              <p:nvPr/>
            </p:nvSpPr>
            <p:spPr>
              <a:xfrm>
                <a:off x="0" y="2902998"/>
                <a:ext cx="3812988" cy="3017901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AU" sz="2800" dirty="0" smtClean="0">
                    <a:latin typeface="+mn-lt"/>
                  </a:rPr>
                  <a:t>1. W </a:t>
                </a:r>
                <a:r>
                  <a:rPr lang="en-AU" sz="2800" dirty="0" smtClean="0">
                    <a:latin typeface="+mn-lt"/>
                  </a:rPr>
                  <a:t>= </a:t>
                </a:r>
                <a:r>
                  <a:rPr lang="en-AU" sz="2800" dirty="0" smtClean="0">
                    <a:latin typeface="+mn-lt"/>
                  </a:rPr>
                  <a:t>250</a:t>
                </a:r>
                <a:endParaRPr lang="en-AU" sz="2800" dirty="0" smtClean="0">
                  <a:latin typeface="+mn-lt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AU" sz="2800" dirty="0" smtClean="0">
                    <a:latin typeface="+mn-lt"/>
                  </a:rPr>
                  <a:t>    </a:t>
                </a:r>
                <a:r>
                  <a:rPr lang="en-AU" sz="2800" dirty="0" smtClean="0">
                    <a:latin typeface="+mn-lt"/>
                  </a:rPr>
                  <a:t>F </a:t>
                </a:r>
                <a:r>
                  <a:rPr lang="en-AU" sz="2800" dirty="0" smtClean="0">
                    <a:latin typeface="+mn-lt"/>
                  </a:rPr>
                  <a:t>= </a:t>
                </a:r>
                <a:r>
                  <a:rPr lang="en-AU" sz="2800" dirty="0" smtClean="0">
                    <a:latin typeface="+mn-lt"/>
                  </a:rPr>
                  <a:t>?</a:t>
                </a:r>
                <a:endParaRPr lang="en-AU" sz="2800" dirty="0" smtClean="0">
                  <a:latin typeface="+mn-lt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AU" sz="2800" dirty="0" smtClean="0">
                    <a:latin typeface="+mn-lt"/>
                  </a:rPr>
                  <a:t>    </a:t>
                </a:r>
                <a:r>
                  <a:rPr lang="en-AU" sz="2800" dirty="0">
                    <a:latin typeface="+mn-lt"/>
                  </a:rPr>
                  <a:t>s</a:t>
                </a:r>
                <a:r>
                  <a:rPr lang="en-AU" sz="2800" dirty="0" smtClean="0">
                    <a:latin typeface="+mn-lt"/>
                  </a:rPr>
                  <a:t> </a:t>
                </a:r>
                <a:r>
                  <a:rPr lang="en-AU" sz="2800" dirty="0" smtClean="0">
                    <a:latin typeface="+mn-lt"/>
                  </a:rPr>
                  <a:t>= </a:t>
                </a:r>
                <a:r>
                  <a:rPr lang="en-AU" sz="2800" dirty="0" smtClean="0">
                    <a:latin typeface="+mn-lt"/>
                  </a:rPr>
                  <a:t>5 </a:t>
                </a:r>
                <a:r>
                  <a:rPr lang="en-AU" sz="2800" dirty="0" smtClean="0">
                    <a:latin typeface="+mn-lt"/>
                  </a:rPr>
                  <a:t>m</a:t>
                </a:r>
              </a:p>
              <a:p>
                <a:pPr>
                  <a:lnSpc>
                    <a:spcPct val="100000"/>
                  </a:lnSpc>
                </a:pPr>
                <a:endParaRPr lang="en-AU" sz="2800" dirty="0" smtClean="0">
                  <a:latin typeface="+mn-lt"/>
                  <a:cs typeface="Calibri Light" panose="020F030202020403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AU" sz="2800" dirty="0" smtClean="0">
                    <a:latin typeface="+mn-lt"/>
                    <a:cs typeface="Calibri Light" panose="020F0302020204030204" pitchFamily="34" charset="0"/>
                  </a:rPr>
                  <a:t>2. </a:t>
                </a:r>
                <a:r>
                  <a:rPr lang="en-AU" sz="2800" dirty="0" smtClean="0">
                    <a:latin typeface="+mn-lt"/>
                    <a:cs typeface="Calibri Light" panose="020F0302020204030204" pitchFamily="34" charset="0"/>
                  </a:rPr>
                  <a:t>W = F x s</a:t>
                </a:r>
              </a:p>
              <a:p>
                <a:pPr>
                  <a:lnSpc>
                    <a:spcPct val="100000"/>
                  </a:lnSpc>
                </a:pPr>
                <a:r>
                  <a:rPr lang="en-AU" sz="2400" dirty="0" smtClean="0"/>
                  <a:t>     </a:t>
                </a:r>
                <a:r>
                  <a:rPr lang="en-AU" sz="2800" dirty="0" smtClean="0">
                    <a:latin typeface="+mn-lt"/>
                  </a:rPr>
                  <a:t>F </a:t>
                </a:r>
                <a:r>
                  <a:rPr lang="en-AU" sz="2800" dirty="0">
                    <a:latin typeface="+mn-lt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3200" i="1">
                            <a:latin typeface="+mn-lt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AU" sz="3200">
                            <a:latin typeface="+mn-lt"/>
                          </a:rPr>
                          <m:t>W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AU" sz="3200" b="0" i="0" smtClean="0">
                            <a:latin typeface="+mn-lt"/>
                          </a:rPr>
                          <m:t>s</m:t>
                        </m:r>
                      </m:den>
                    </m:f>
                  </m:oMath>
                </a14:m>
                <a:endParaRPr lang="en-AU" sz="2800" dirty="0" smtClean="0">
                  <a:latin typeface="+mn-lt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54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02998"/>
                <a:ext cx="3812988" cy="3017901"/>
              </a:xfrm>
              <a:prstGeom prst="rect">
                <a:avLst/>
              </a:prstGeom>
              <a:blipFill rotWithShape="0">
                <a:blip r:embed="rId4"/>
                <a:stretch>
                  <a:fillRect l="-3200" t="-181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itle 1"/>
              <p:cNvSpPr txBox="1">
                <a:spLocks/>
              </p:cNvSpPr>
              <p:nvPr/>
            </p:nvSpPr>
            <p:spPr>
              <a:xfrm>
                <a:off x="3395173" y="2902998"/>
                <a:ext cx="3973815" cy="406642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AU" sz="2800" dirty="0" smtClean="0">
                    <a:latin typeface="+mn-lt"/>
                    <a:cs typeface="Calibri Light" panose="020F0302020204030204" pitchFamily="34" charset="0"/>
                  </a:rPr>
                  <a:t>3. </a:t>
                </a:r>
                <a:r>
                  <a:rPr lang="en-AU" sz="2800" dirty="0">
                    <a:latin typeface="+mn-lt"/>
                  </a:rPr>
                  <a:t>F </a:t>
                </a:r>
                <a:r>
                  <a:rPr lang="en-AU" sz="2800" dirty="0">
                    <a:latin typeface="+mn-lt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3200" i="1">
                            <a:latin typeface="+mn-lt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AU" sz="3200">
                            <a:latin typeface="+mn-lt"/>
                          </a:rPr>
                          <m:t>W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AU" sz="3200">
                            <a:latin typeface="+mn-lt"/>
                          </a:rPr>
                          <m:t>s</m:t>
                        </m:r>
                      </m:den>
                    </m:f>
                  </m:oMath>
                </a14:m>
                <a:endParaRPr lang="en-AU" sz="2800" dirty="0">
                  <a:latin typeface="+mn-lt"/>
                  <a:cs typeface="Calibri Light" panose="020F0302020204030204" pitchFamily="34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AU" sz="2800" dirty="0">
                    <a:latin typeface="+mn-lt"/>
                    <a:cs typeface="Calibri Light" panose="020F0302020204030204" pitchFamily="34" charset="0"/>
                  </a:rPr>
                  <a:t>    </a:t>
                </a:r>
                <a:r>
                  <a:rPr lang="en-AU" sz="2800" dirty="0">
                    <a:latin typeface="+mn-lt"/>
                  </a:rPr>
                  <a:t>F </a:t>
                </a:r>
                <a:r>
                  <a:rPr lang="en-AU" sz="2800" dirty="0">
                    <a:latin typeface="+mn-lt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3200" i="1">
                            <a:latin typeface="+mn-lt"/>
                          </a:rPr>
                        </m:ctrlPr>
                      </m:fPr>
                      <m:num>
                        <m:r>
                          <a:rPr lang="en-AU" sz="3200" b="0" i="0" smtClean="0">
                            <a:latin typeface="+mn-lt"/>
                          </a:rPr>
                          <m:t>250</m:t>
                        </m:r>
                      </m:num>
                      <m:den>
                        <m:r>
                          <a:rPr lang="en-AU" sz="3200" b="0" i="1" smtClean="0">
                            <a:latin typeface="+mn-lt"/>
                          </a:rPr>
                          <m:t>5</m:t>
                        </m:r>
                      </m:den>
                    </m:f>
                  </m:oMath>
                </a14:m>
                <a:endParaRPr lang="en-AU" sz="2800" dirty="0">
                  <a:latin typeface="+mn-lt"/>
                  <a:cs typeface="Calibri Light" panose="020F0302020204030204" pitchFamily="34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AU" sz="2800" dirty="0">
                    <a:latin typeface="+mn-lt"/>
                    <a:cs typeface="Calibri Light" panose="020F0302020204030204" pitchFamily="34" charset="0"/>
                  </a:rPr>
                  <a:t>    </a:t>
                </a:r>
                <a:r>
                  <a:rPr lang="en-AU" sz="2800" dirty="0" smtClean="0">
                    <a:latin typeface="+mn-lt"/>
                    <a:cs typeface="Calibri Light" panose="020F0302020204030204" pitchFamily="34" charset="0"/>
                  </a:rPr>
                  <a:t>F = 50</a:t>
                </a:r>
                <a:endParaRPr lang="en-AU" sz="2800" dirty="0" smtClean="0">
                  <a:latin typeface="+mn-lt"/>
                  <a:cs typeface="Calibri Light" panose="020F030202020403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endParaRPr lang="en-AU" sz="2800" dirty="0" smtClean="0">
                  <a:latin typeface="+mn-lt"/>
                  <a:cs typeface="Calibri Light" panose="020F030202020403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AU" sz="2800" dirty="0" smtClean="0">
                    <a:latin typeface="+mn-lt"/>
                  </a:rPr>
                  <a:t>4. </a:t>
                </a:r>
                <a:r>
                  <a:rPr lang="en-AU" sz="2800" dirty="0" smtClean="0">
                    <a:latin typeface="+mn-lt"/>
                  </a:rPr>
                  <a:t>The bucket has a weight force of 50 N.</a:t>
                </a:r>
                <a:endParaRPr lang="en-AU" sz="2800" dirty="0">
                  <a:latin typeface="+mn-lt"/>
                </a:endParaRPr>
              </a:p>
            </p:txBody>
          </p:sp>
        </mc:Choice>
        <mc:Fallback>
          <p:sp>
            <p:nvSpPr>
              <p:cNvPr id="9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173" y="2902998"/>
                <a:ext cx="3973815" cy="4066420"/>
              </a:xfrm>
              <a:prstGeom prst="rect">
                <a:avLst/>
              </a:prstGeom>
              <a:blipFill rotWithShape="0">
                <a:blip r:embed="rId5"/>
                <a:stretch>
                  <a:fillRect l="-322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296961"/>
              </p:ext>
            </p:extLst>
          </p:nvPr>
        </p:nvGraphicFramePr>
        <p:xfrm>
          <a:off x="1243" y="830358"/>
          <a:ext cx="6447324" cy="201838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4473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000" dirty="0" smtClean="0"/>
                        <a:t>Work and Power</a:t>
                      </a:r>
                      <a:r>
                        <a:rPr lang="en-AU" sz="2000" baseline="0" dirty="0" smtClean="0"/>
                        <a:t> </a:t>
                      </a:r>
                      <a:r>
                        <a:rPr lang="en-AU" sz="2000" baseline="0" dirty="0" smtClean="0"/>
                        <a:t>Problems</a:t>
                      </a:r>
                      <a:endParaRPr lang="en-A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Write down the information you are given.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Choose an equation to used based on the information given and rearrange the equation to find your unknown.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Substitute values into the equation and solve.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Add appropriate units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4867" y="3568608"/>
            <a:ext cx="3329642" cy="297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86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uild="p"/>
      <p:bldP spid="54" grpId="0" build="p"/>
      <p:bldP spid="9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9621023"/>
                  </p:ext>
                </p:extLst>
              </p:nvPr>
            </p:nvGraphicFramePr>
            <p:xfrm>
              <a:off x="9692639" y="187738"/>
              <a:ext cx="2289891" cy="1175449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2289891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 dirty="0" smtClean="0"/>
                            <a:t>Reminder:</a:t>
                          </a:r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AU" sz="1800" b="1" baseline="0" dirty="0" smtClean="0"/>
                            <a:t>Work     W = F x s</a:t>
                          </a:r>
                          <a:endParaRPr lang="en-AU" sz="1800" b="1" baseline="0" dirty="0" smtClean="0"/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AU" sz="1800" b="1" baseline="0" dirty="0" smtClean="0"/>
                            <a:t>Power    P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AU" sz="2000" b="1" i="0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2000" b="1" i="0" baseline="0" smtClean="0">
                                      <a:latin typeface="Cambria Math" panose="02040503050406030204" pitchFamily="18" charset="0"/>
                                    </a:rPr>
                                    <m:t>𝐖</m:t>
                                  </m:r>
                                </m:num>
                                <m:den>
                                  <m:r>
                                    <a:rPr lang="en-AU" sz="2000" b="1" i="0" baseline="0" smtClean="0">
                                      <a:latin typeface="Cambria Math" panose="02040503050406030204" pitchFamily="18" charset="0"/>
                                    </a:rPr>
                                    <m:t>𝐭</m:t>
                                  </m:r>
                                </m:den>
                              </m:f>
                            </m:oMath>
                          </a14:m>
                          <a:endParaRPr lang="en-AU" sz="1800" b="1" i="0" baseline="0" dirty="0" smtClean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9621023"/>
                  </p:ext>
                </p:extLst>
              </p:nvPr>
            </p:nvGraphicFramePr>
            <p:xfrm>
              <a:off x="9692639" y="187738"/>
              <a:ext cx="2289891" cy="1175449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2289891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 dirty="0" smtClean="0"/>
                            <a:t>Reminder:</a:t>
                          </a:r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8046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65" t="-49624" r="-1061" b="-37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1" name="Title 1"/>
          <p:cNvSpPr txBox="1">
            <a:spLocks/>
          </p:cNvSpPr>
          <p:nvPr/>
        </p:nvSpPr>
        <p:spPr>
          <a:xfrm>
            <a:off x="6448567" y="1472978"/>
            <a:ext cx="5533963" cy="19858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A lamp uses </a:t>
            </a:r>
            <a:r>
              <a:rPr lang="en-AU" sz="2800" b="1" dirty="0" smtClean="0">
                <a:latin typeface="+mn-lt"/>
                <a:sym typeface="Wingdings" panose="05000000000000000000" pitchFamily="2" charset="2"/>
              </a:rPr>
              <a:t>1200 J</a:t>
            </a: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 of energy in </a:t>
            </a:r>
            <a:r>
              <a:rPr lang="en-AU" sz="2800" b="1" dirty="0" smtClean="0">
                <a:latin typeface="+mn-lt"/>
                <a:sym typeface="Wingdings" panose="05000000000000000000" pitchFamily="2" charset="2"/>
              </a:rPr>
              <a:t>2 minutes</a:t>
            </a: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.  What is its </a:t>
            </a:r>
            <a:r>
              <a:rPr lang="en-AU" sz="2800" b="1" dirty="0" smtClean="0">
                <a:latin typeface="+mn-lt"/>
                <a:sym typeface="Wingdings" panose="05000000000000000000" pitchFamily="2" charset="2"/>
              </a:rPr>
              <a:t>power</a:t>
            </a: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?</a:t>
            </a: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 </a:t>
            </a:r>
            <a:endParaRPr lang="en-AU" sz="2800" dirty="0">
              <a:latin typeface="+mn-lt"/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itle 1"/>
              <p:cNvSpPr txBox="1">
                <a:spLocks/>
              </p:cNvSpPr>
              <p:nvPr/>
            </p:nvSpPr>
            <p:spPr>
              <a:xfrm>
                <a:off x="0" y="2902998"/>
                <a:ext cx="3812988" cy="3017901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AU" sz="2800" dirty="0" smtClean="0">
                    <a:latin typeface="+mn-lt"/>
                  </a:rPr>
                  <a:t>1. </a:t>
                </a:r>
                <a:r>
                  <a:rPr lang="en-AU" sz="2800" dirty="0" smtClean="0">
                    <a:latin typeface="+mn-lt"/>
                  </a:rPr>
                  <a:t>P = ?</a:t>
                </a:r>
              </a:p>
              <a:p>
                <a:pPr>
                  <a:lnSpc>
                    <a:spcPct val="100000"/>
                  </a:lnSpc>
                </a:pPr>
                <a:r>
                  <a:rPr lang="en-AU" sz="2800" dirty="0" smtClean="0">
                    <a:latin typeface="+mn-lt"/>
                  </a:rPr>
                  <a:t>    W </a:t>
                </a:r>
                <a:r>
                  <a:rPr lang="en-AU" sz="2800" dirty="0" smtClean="0">
                    <a:latin typeface="+mn-lt"/>
                  </a:rPr>
                  <a:t>= </a:t>
                </a:r>
                <a:r>
                  <a:rPr lang="en-AU" sz="2800" dirty="0" smtClean="0">
                    <a:latin typeface="+mn-lt"/>
                  </a:rPr>
                  <a:t>1200 J</a:t>
                </a:r>
                <a:endParaRPr lang="en-AU" sz="2800" dirty="0" smtClean="0">
                  <a:latin typeface="+mn-lt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AU" sz="2800" dirty="0">
                    <a:latin typeface="+mn-lt"/>
                  </a:rPr>
                  <a:t> </a:t>
                </a:r>
                <a:r>
                  <a:rPr lang="en-AU" sz="2800" dirty="0" smtClean="0">
                    <a:latin typeface="+mn-lt"/>
                  </a:rPr>
                  <a:t>   </a:t>
                </a:r>
                <a:r>
                  <a:rPr lang="en-AU" sz="2800" dirty="0" smtClean="0">
                    <a:latin typeface="+mn-lt"/>
                  </a:rPr>
                  <a:t>t </a:t>
                </a:r>
                <a:r>
                  <a:rPr lang="en-AU" sz="2800" dirty="0" smtClean="0">
                    <a:latin typeface="+mn-lt"/>
                  </a:rPr>
                  <a:t>= </a:t>
                </a:r>
                <a:r>
                  <a:rPr lang="en-AU" sz="2800" dirty="0" smtClean="0">
                    <a:latin typeface="+mn-lt"/>
                  </a:rPr>
                  <a:t>2 min = 120 s</a:t>
                </a:r>
                <a:endParaRPr lang="en-AU" sz="2800" dirty="0" smtClean="0">
                  <a:latin typeface="+mn-lt"/>
                </a:endParaRPr>
              </a:p>
              <a:p>
                <a:pPr>
                  <a:lnSpc>
                    <a:spcPct val="100000"/>
                  </a:lnSpc>
                </a:pPr>
                <a:endParaRPr lang="en-AU" sz="2800" dirty="0" smtClean="0">
                  <a:latin typeface="+mn-lt"/>
                  <a:cs typeface="Calibri Light" panose="020F030202020403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AU" sz="2800" dirty="0" smtClean="0">
                    <a:latin typeface="+mn-lt"/>
                    <a:cs typeface="Calibri Light" panose="020F0302020204030204" pitchFamily="34" charset="0"/>
                  </a:rPr>
                  <a:t>2. </a:t>
                </a:r>
                <a:r>
                  <a:rPr lang="en-AU" sz="2800" dirty="0">
                    <a:latin typeface="+mn-lt"/>
                  </a:rPr>
                  <a:t>P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3200" i="1">
                            <a:latin typeface="+mn-lt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AU" sz="3200">
                            <a:latin typeface="+mn-lt"/>
                          </a:rPr>
                          <m:t>W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AU" sz="3200">
                            <a:latin typeface="+mn-lt"/>
                          </a:rPr>
                          <m:t>t</m:t>
                        </m:r>
                      </m:den>
                    </m:f>
                  </m:oMath>
                </a14:m>
                <a:endParaRPr lang="en-AU" sz="2800" dirty="0" smtClean="0">
                  <a:latin typeface="+mn-lt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54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02998"/>
                <a:ext cx="3812988" cy="3017901"/>
              </a:xfrm>
              <a:prstGeom prst="rect">
                <a:avLst/>
              </a:prstGeom>
              <a:blipFill rotWithShape="0">
                <a:blip r:embed="rId4"/>
                <a:stretch>
                  <a:fillRect l="-3200" t="-181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itle 1"/>
              <p:cNvSpPr txBox="1">
                <a:spLocks/>
              </p:cNvSpPr>
              <p:nvPr/>
            </p:nvSpPr>
            <p:spPr>
              <a:xfrm>
                <a:off x="3395173" y="2902998"/>
                <a:ext cx="3483745" cy="406642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en-AU" sz="2800" dirty="0" smtClean="0">
                    <a:latin typeface="+mn-lt"/>
                    <a:cs typeface="Calibri Light" panose="020F0302020204030204" pitchFamily="34" charset="0"/>
                  </a:rPr>
                  <a:t>3. </a:t>
                </a:r>
                <a:r>
                  <a:rPr lang="en-AU" sz="2800" dirty="0">
                    <a:latin typeface="+mn-lt"/>
                  </a:rPr>
                  <a:t>P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3200" i="1">
                            <a:latin typeface="+mn-lt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AU" sz="3200" smtClean="0">
                            <a:latin typeface="+mn-lt"/>
                          </a:rPr>
                          <m:t>W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AU" sz="3200">
                            <a:latin typeface="+mn-lt"/>
                          </a:rPr>
                          <m:t>t</m:t>
                        </m:r>
                      </m:den>
                    </m:f>
                  </m:oMath>
                </a14:m>
                <a:endParaRPr lang="en-AU" sz="2800" dirty="0" smtClean="0">
                  <a:latin typeface="+mn-lt"/>
                  <a:cs typeface="Calibri Light" panose="020F0302020204030204" pitchFamily="34" charset="0"/>
                </a:endParaRP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en-AU" sz="2800" dirty="0" smtClean="0">
                    <a:latin typeface="+mn-lt"/>
                  </a:rPr>
                  <a:t>    P </a:t>
                </a:r>
                <a:r>
                  <a:rPr lang="en-AU" sz="2800" dirty="0">
                    <a:latin typeface="+mn-lt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3200" i="1">
                            <a:latin typeface="+mn-lt"/>
                          </a:rPr>
                        </m:ctrlPr>
                      </m:fPr>
                      <m:num>
                        <m:r>
                          <a:rPr lang="en-AU" sz="3200" b="0" i="0" smtClean="0">
                            <a:latin typeface="Cambria Math" panose="02040503050406030204" pitchFamily="18" charset="0"/>
                          </a:rPr>
                          <m:t>1200</m:t>
                        </m:r>
                      </m:num>
                      <m:den>
                        <m:r>
                          <a:rPr lang="en-AU" sz="3200" b="0" i="0" smtClean="0">
                            <a:latin typeface="Cambria Math" panose="02040503050406030204" pitchFamily="18" charset="0"/>
                          </a:rPr>
                          <m:t>120</m:t>
                        </m:r>
                      </m:den>
                    </m:f>
                  </m:oMath>
                </a14:m>
                <a:endParaRPr lang="en-AU" sz="2800" dirty="0">
                  <a:latin typeface="+mn-lt"/>
                  <a:cs typeface="Calibri Light" panose="020F0302020204030204" pitchFamily="34" charset="0"/>
                </a:endParaRP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en-AU" sz="2800" dirty="0">
                    <a:latin typeface="+mn-lt"/>
                    <a:cs typeface="Calibri Light" panose="020F0302020204030204" pitchFamily="34" charset="0"/>
                  </a:rPr>
                  <a:t>    </a:t>
                </a:r>
                <a:r>
                  <a:rPr lang="en-AU" sz="2800" dirty="0">
                    <a:latin typeface="+mn-lt"/>
                    <a:cs typeface="Calibri Light" panose="020F0302020204030204" pitchFamily="34" charset="0"/>
                  </a:rPr>
                  <a:t>P</a:t>
                </a:r>
                <a:r>
                  <a:rPr lang="en-AU" sz="2800" dirty="0" smtClean="0">
                    <a:latin typeface="+mn-lt"/>
                    <a:cs typeface="Calibri Light" panose="020F0302020204030204" pitchFamily="34" charset="0"/>
                  </a:rPr>
                  <a:t> = 100</a:t>
                </a:r>
                <a:endParaRPr lang="en-AU" sz="2800" dirty="0" smtClean="0">
                  <a:latin typeface="+mn-lt"/>
                  <a:cs typeface="Calibri Light" panose="020F030202020403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endParaRPr lang="en-AU" sz="2800" dirty="0" smtClean="0">
                  <a:latin typeface="+mn-lt"/>
                  <a:cs typeface="Calibri Light" panose="020F030202020403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AU" sz="2800" dirty="0" smtClean="0">
                    <a:latin typeface="+mn-lt"/>
                  </a:rPr>
                  <a:t>4. </a:t>
                </a:r>
                <a:r>
                  <a:rPr lang="en-AU" sz="2800" dirty="0" smtClean="0">
                    <a:latin typeface="+mn-lt"/>
                  </a:rPr>
                  <a:t>The lamp’s power is 100 W.</a:t>
                </a:r>
                <a:endParaRPr lang="en-AU" sz="2800" dirty="0">
                  <a:latin typeface="+mn-lt"/>
                </a:endParaRPr>
              </a:p>
            </p:txBody>
          </p:sp>
        </mc:Choice>
        <mc:Fallback>
          <p:sp>
            <p:nvSpPr>
              <p:cNvPr id="9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173" y="2902998"/>
                <a:ext cx="3483745" cy="4066420"/>
              </a:xfrm>
              <a:prstGeom prst="rect">
                <a:avLst/>
              </a:prstGeom>
              <a:blipFill rotWithShape="0">
                <a:blip r:embed="rId5"/>
                <a:stretch>
                  <a:fillRect l="-3678" r="-315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296961"/>
              </p:ext>
            </p:extLst>
          </p:nvPr>
        </p:nvGraphicFramePr>
        <p:xfrm>
          <a:off x="1243" y="830358"/>
          <a:ext cx="6447324" cy="201838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4473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000" dirty="0" smtClean="0"/>
                        <a:t>Work and Power</a:t>
                      </a:r>
                      <a:r>
                        <a:rPr lang="en-AU" sz="2000" baseline="0" dirty="0" smtClean="0"/>
                        <a:t> </a:t>
                      </a:r>
                      <a:r>
                        <a:rPr lang="en-AU" sz="2000" baseline="0" dirty="0" smtClean="0"/>
                        <a:t>Problems</a:t>
                      </a:r>
                      <a:endParaRPr lang="en-A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Write down the information you are given.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Choose an equation to used based on the information given and rearrange the equation to find your unknown.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Substitute values into the equation and solve.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Add appropriate units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0997" y="2988235"/>
            <a:ext cx="3465999" cy="346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42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uild="p"/>
      <p:bldP spid="54" grpId="0" build="p"/>
      <p:bldP spid="9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9621023"/>
                  </p:ext>
                </p:extLst>
              </p:nvPr>
            </p:nvGraphicFramePr>
            <p:xfrm>
              <a:off x="9692639" y="187738"/>
              <a:ext cx="2289891" cy="1175449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2289891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 dirty="0" smtClean="0"/>
                            <a:t>Reminder:</a:t>
                          </a:r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AU" sz="1800" b="1" baseline="0" dirty="0" smtClean="0"/>
                            <a:t>Work     W = F x s</a:t>
                          </a:r>
                          <a:endParaRPr lang="en-AU" sz="1800" b="1" baseline="0" dirty="0" smtClean="0"/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AU" sz="1800" b="1" baseline="0" dirty="0" smtClean="0"/>
                            <a:t>Power    P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AU" sz="2000" b="1" i="0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2000" b="1" i="0" baseline="0" smtClean="0">
                                      <a:latin typeface="Cambria Math" panose="02040503050406030204" pitchFamily="18" charset="0"/>
                                    </a:rPr>
                                    <m:t>𝐖</m:t>
                                  </m:r>
                                </m:num>
                                <m:den>
                                  <m:r>
                                    <a:rPr lang="en-AU" sz="2000" b="1" i="0" baseline="0" smtClean="0">
                                      <a:latin typeface="Cambria Math" panose="02040503050406030204" pitchFamily="18" charset="0"/>
                                    </a:rPr>
                                    <m:t>𝐭</m:t>
                                  </m:r>
                                </m:den>
                              </m:f>
                            </m:oMath>
                          </a14:m>
                          <a:endParaRPr lang="en-AU" sz="1800" b="1" i="0" baseline="0" dirty="0" smtClean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9621023"/>
                  </p:ext>
                </p:extLst>
              </p:nvPr>
            </p:nvGraphicFramePr>
            <p:xfrm>
              <a:off x="9692639" y="187738"/>
              <a:ext cx="2289891" cy="1175449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2289891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 dirty="0" smtClean="0"/>
                            <a:t>Reminder:</a:t>
                          </a:r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8046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65" t="-49624" r="-1061" b="-37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1" name="Title 1"/>
          <p:cNvSpPr txBox="1">
            <a:spLocks/>
          </p:cNvSpPr>
          <p:nvPr/>
        </p:nvSpPr>
        <p:spPr>
          <a:xfrm>
            <a:off x="6448567" y="1472978"/>
            <a:ext cx="5841821" cy="19858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Carly pushes a shopping trolley for </a:t>
            </a:r>
            <a:r>
              <a:rPr lang="en-AU" sz="2800" b="1" dirty="0" smtClean="0">
                <a:latin typeface="+mn-lt"/>
                <a:sym typeface="Wingdings" panose="05000000000000000000" pitchFamily="2" charset="2"/>
              </a:rPr>
              <a:t>10 s</a:t>
            </a: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 with a force of </a:t>
            </a:r>
            <a:r>
              <a:rPr lang="en-AU" sz="2800" b="1" dirty="0" smtClean="0">
                <a:latin typeface="+mn-lt"/>
                <a:sym typeface="Wingdings" panose="05000000000000000000" pitchFamily="2" charset="2"/>
              </a:rPr>
              <a:t>120 N</a:t>
            </a: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, moving the </a:t>
            </a: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trolley </a:t>
            </a:r>
            <a:r>
              <a:rPr lang="en-AU" sz="2800" b="1" dirty="0" smtClean="0">
                <a:latin typeface="+mn-lt"/>
                <a:sym typeface="Wingdings" panose="05000000000000000000" pitchFamily="2" charset="2"/>
              </a:rPr>
              <a:t>3 m</a:t>
            </a: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. What was the </a:t>
            </a:r>
            <a:r>
              <a:rPr lang="en-AU" sz="2800" b="1" dirty="0" smtClean="0">
                <a:latin typeface="+mn-lt"/>
                <a:sym typeface="Wingdings" panose="05000000000000000000" pitchFamily="2" charset="2"/>
              </a:rPr>
              <a:t>work</a:t>
            </a: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 done on the trolley?</a:t>
            </a: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 </a:t>
            </a:r>
            <a:endParaRPr lang="en-AU" sz="2800" dirty="0">
              <a:latin typeface="+mn-lt"/>
              <a:sym typeface="Wingdings" panose="05000000000000000000" pitchFamily="2" charset="2"/>
            </a:endParaRPr>
          </a:p>
        </p:txBody>
      </p:sp>
      <p:sp>
        <p:nvSpPr>
          <p:cNvPr id="54" name="Title 1"/>
          <p:cNvSpPr txBox="1">
            <a:spLocks/>
          </p:cNvSpPr>
          <p:nvPr/>
        </p:nvSpPr>
        <p:spPr>
          <a:xfrm>
            <a:off x="0" y="2902998"/>
            <a:ext cx="3812988" cy="30179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</a:rPr>
              <a:t>1. </a:t>
            </a:r>
            <a:r>
              <a:rPr lang="en-AU" sz="2800" dirty="0" smtClean="0">
                <a:latin typeface="+mn-lt"/>
              </a:rPr>
              <a:t>W </a:t>
            </a:r>
            <a:r>
              <a:rPr lang="en-AU" sz="2800" dirty="0" smtClean="0">
                <a:latin typeface="+mn-lt"/>
              </a:rPr>
              <a:t>= </a:t>
            </a:r>
            <a:r>
              <a:rPr lang="en-AU" sz="2800" dirty="0" smtClean="0">
                <a:latin typeface="+mn-lt"/>
              </a:rPr>
              <a:t>?</a:t>
            </a:r>
            <a:endParaRPr lang="en-AU" sz="2800" dirty="0" smtClean="0"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</a:rPr>
              <a:t>    </a:t>
            </a:r>
            <a:r>
              <a:rPr lang="en-AU" sz="2800" dirty="0" smtClean="0">
                <a:latin typeface="+mn-lt"/>
              </a:rPr>
              <a:t>F </a:t>
            </a:r>
            <a:r>
              <a:rPr lang="en-AU" sz="2800" dirty="0" smtClean="0">
                <a:latin typeface="+mn-lt"/>
              </a:rPr>
              <a:t>= </a:t>
            </a:r>
            <a:r>
              <a:rPr lang="en-AU" sz="2800" dirty="0" smtClean="0">
                <a:latin typeface="+mn-lt"/>
              </a:rPr>
              <a:t>120 N</a:t>
            </a:r>
            <a:endParaRPr lang="en-AU" sz="2800" dirty="0" smtClean="0"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</a:rPr>
              <a:t>    </a:t>
            </a:r>
            <a:r>
              <a:rPr lang="en-AU" sz="2800" dirty="0">
                <a:latin typeface="+mn-lt"/>
              </a:rPr>
              <a:t>s</a:t>
            </a:r>
            <a:r>
              <a:rPr lang="en-AU" sz="2800" dirty="0" smtClean="0">
                <a:latin typeface="+mn-lt"/>
              </a:rPr>
              <a:t> </a:t>
            </a:r>
            <a:r>
              <a:rPr lang="en-AU" sz="2800" dirty="0" smtClean="0">
                <a:latin typeface="+mn-lt"/>
              </a:rPr>
              <a:t>= </a:t>
            </a:r>
            <a:r>
              <a:rPr lang="en-AU" sz="2800" dirty="0" smtClean="0">
                <a:latin typeface="+mn-lt"/>
              </a:rPr>
              <a:t>3 </a:t>
            </a:r>
            <a:r>
              <a:rPr lang="en-AU" sz="2800" dirty="0" smtClean="0">
                <a:latin typeface="+mn-lt"/>
              </a:rPr>
              <a:t>m</a:t>
            </a:r>
          </a:p>
          <a:p>
            <a:pPr>
              <a:lnSpc>
                <a:spcPct val="100000"/>
              </a:lnSpc>
            </a:pPr>
            <a:r>
              <a:rPr lang="en-AU" sz="2800" dirty="0">
                <a:latin typeface="+mn-lt"/>
              </a:rPr>
              <a:t> </a:t>
            </a:r>
            <a:r>
              <a:rPr lang="en-AU" sz="2800" dirty="0" smtClean="0">
                <a:latin typeface="+mn-lt"/>
              </a:rPr>
              <a:t>   </a:t>
            </a:r>
            <a:r>
              <a:rPr lang="en-AU" sz="2800" dirty="0" smtClean="0">
                <a:latin typeface="+mn-lt"/>
              </a:rPr>
              <a:t>t </a:t>
            </a:r>
            <a:r>
              <a:rPr lang="en-AU" sz="2800" dirty="0" smtClean="0">
                <a:latin typeface="+mn-lt"/>
              </a:rPr>
              <a:t>= </a:t>
            </a:r>
            <a:r>
              <a:rPr lang="en-AU" sz="2800" dirty="0" smtClean="0">
                <a:latin typeface="+mn-lt"/>
              </a:rPr>
              <a:t>10 s</a:t>
            </a:r>
            <a:endParaRPr lang="en-AU" sz="2800" dirty="0" smtClean="0">
              <a:latin typeface="+mn-lt"/>
            </a:endParaRPr>
          </a:p>
          <a:p>
            <a:pPr>
              <a:lnSpc>
                <a:spcPct val="100000"/>
              </a:lnSpc>
            </a:pPr>
            <a:endParaRPr lang="en-AU" sz="2800" dirty="0" smtClean="0">
              <a:latin typeface="+mn-lt"/>
              <a:cs typeface="Calibri Light" panose="020F03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2. </a:t>
            </a: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W = F x s</a:t>
            </a:r>
            <a:endParaRPr lang="en-AU" sz="2800" dirty="0" smtClean="0">
              <a:latin typeface="+mn-lt"/>
              <a:cs typeface="Calibri Light" panose="020F0302020204030204" pitchFamily="34" charset="0"/>
            </a:endParaRPr>
          </a:p>
        </p:txBody>
      </p:sp>
      <p:sp>
        <p:nvSpPr>
          <p:cNvPr id="96" name="Title 1"/>
          <p:cNvSpPr txBox="1">
            <a:spLocks/>
          </p:cNvSpPr>
          <p:nvPr/>
        </p:nvSpPr>
        <p:spPr>
          <a:xfrm>
            <a:off x="3395173" y="2902998"/>
            <a:ext cx="3973815" cy="4066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3. </a:t>
            </a: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W = F x s</a:t>
            </a:r>
            <a:endParaRPr lang="en-AU" sz="2800" dirty="0">
              <a:latin typeface="+mn-lt"/>
              <a:cs typeface="Calibri Light" panose="020F03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AU" sz="2800" dirty="0">
                <a:latin typeface="+mn-lt"/>
                <a:cs typeface="Calibri Light" panose="020F0302020204030204" pitchFamily="34" charset="0"/>
              </a:rPr>
              <a:t>    </a:t>
            </a: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W = 120 x 3</a:t>
            </a:r>
            <a:endParaRPr lang="en-AU" sz="2800" dirty="0">
              <a:latin typeface="+mn-lt"/>
              <a:cs typeface="Calibri Light" panose="020F03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AU" sz="2800" dirty="0">
                <a:latin typeface="+mn-lt"/>
                <a:cs typeface="Calibri Light" panose="020F0302020204030204" pitchFamily="34" charset="0"/>
              </a:rPr>
              <a:t>    </a:t>
            </a: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W = 360</a:t>
            </a:r>
            <a:endParaRPr lang="en-AU" sz="2800" dirty="0" smtClean="0">
              <a:latin typeface="+mn-lt"/>
              <a:cs typeface="Calibri Light" panose="020F0302020204030204" pitchFamily="34" charset="0"/>
            </a:endParaRPr>
          </a:p>
          <a:p>
            <a:pPr>
              <a:lnSpc>
                <a:spcPct val="100000"/>
              </a:lnSpc>
            </a:pPr>
            <a:endParaRPr lang="en-AU" sz="2800" dirty="0" smtClean="0">
              <a:latin typeface="+mn-lt"/>
              <a:cs typeface="Calibri Light" panose="020F03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</a:rPr>
              <a:t>4. </a:t>
            </a:r>
            <a:r>
              <a:rPr lang="en-AU" sz="2800" dirty="0" smtClean="0">
                <a:latin typeface="+mn-lt"/>
              </a:rPr>
              <a:t>The work done on the trolle</a:t>
            </a:r>
            <a:r>
              <a:rPr lang="en-AU" sz="2800" dirty="0" smtClean="0">
                <a:latin typeface="+mn-lt"/>
              </a:rPr>
              <a:t>y </a:t>
            </a:r>
            <a:r>
              <a:rPr lang="en-AU" sz="2800" dirty="0" smtClean="0">
                <a:latin typeface="+mn-lt"/>
              </a:rPr>
              <a:t>was 360 J.</a:t>
            </a:r>
            <a:endParaRPr lang="en-AU" sz="2800" dirty="0">
              <a:latin typeface="+mn-lt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296961"/>
              </p:ext>
            </p:extLst>
          </p:nvPr>
        </p:nvGraphicFramePr>
        <p:xfrm>
          <a:off x="1243" y="830358"/>
          <a:ext cx="6447324" cy="201838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4473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000" dirty="0" smtClean="0"/>
                        <a:t>Work and Power</a:t>
                      </a:r>
                      <a:r>
                        <a:rPr lang="en-AU" sz="2000" baseline="0" dirty="0" smtClean="0"/>
                        <a:t> </a:t>
                      </a:r>
                      <a:r>
                        <a:rPr lang="en-AU" sz="2000" baseline="0" dirty="0" smtClean="0"/>
                        <a:t>Problems</a:t>
                      </a:r>
                      <a:endParaRPr lang="en-A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Write down the information you are given.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Choose an equation to used based on the information given and rearrange the equation to find your unknown.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Substitute values into the equation and solve.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Add appropriate units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2555" y="3545905"/>
            <a:ext cx="4769975" cy="268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7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uild="p"/>
      <p:bldP spid="54" grpId="0" uiExpand="1" build="p"/>
      <p:bldP spid="9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9621023"/>
                  </p:ext>
                </p:extLst>
              </p:nvPr>
            </p:nvGraphicFramePr>
            <p:xfrm>
              <a:off x="9692639" y="187738"/>
              <a:ext cx="2289891" cy="1175449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2289891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 dirty="0" smtClean="0"/>
                            <a:t>Reminder:</a:t>
                          </a:r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AU" sz="1800" b="1" baseline="0" dirty="0" smtClean="0"/>
                            <a:t>Work     W = F x s</a:t>
                          </a:r>
                          <a:endParaRPr lang="en-AU" sz="1800" b="1" baseline="0" dirty="0" smtClean="0"/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AU" sz="1800" b="1" baseline="0" dirty="0" smtClean="0"/>
                            <a:t>Power    P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AU" sz="2000" b="1" i="0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2000" b="1" i="0" baseline="0" smtClean="0">
                                      <a:latin typeface="Cambria Math" panose="02040503050406030204" pitchFamily="18" charset="0"/>
                                    </a:rPr>
                                    <m:t>𝐖</m:t>
                                  </m:r>
                                </m:num>
                                <m:den>
                                  <m:r>
                                    <a:rPr lang="en-AU" sz="2000" b="1" i="0" baseline="0" smtClean="0">
                                      <a:latin typeface="Cambria Math" panose="02040503050406030204" pitchFamily="18" charset="0"/>
                                    </a:rPr>
                                    <m:t>𝐭</m:t>
                                  </m:r>
                                </m:den>
                              </m:f>
                            </m:oMath>
                          </a14:m>
                          <a:endParaRPr lang="en-AU" sz="1800" b="1" i="0" baseline="0" dirty="0" smtClean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9621023"/>
                  </p:ext>
                </p:extLst>
              </p:nvPr>
            </p:nvGraphicFramePr>
            <p:xfrm>
              <a:off x="9692639" y="187738"/>
              <a:ext cx="2289891" cy="1175449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2289891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 dirty="0" smtClean="0"/>
                            <a:t>Reminder:</a:t>
                          </a:r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8046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65" t="-49624" r="-1061" b="-37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1" name="Title 1"/>
          <p:cNvSpPr txBox="1">
            <a:spLocks/>
          </p:cNvSpPr>
          <p:nvPr/>
        </p:nvSpPr>
        <p:spPr>
          <a:xfrm>
            <a:off x="6448567" y="1472978"/>
            <a:ext cx="5841821" cy="19858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Carly pushes a shopping trolley for </a:t>
            </a:r>
            <a:r>
              <a:rPr lang="en-AU" sz="2800" b="1" dirty="0" smtClean="0">
                <a:latin typeface="+mn-lt"/>
                <a:sym typeface="Wingdings" panose="05000000000000000000" pitchFamily="2" charset="2"/>
              </a:rPr>
              <a:t>10 s</a:t>
            </a: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 with a force of </a:t>
            </a:r>
            <a:r>
              <a:rPr lang="en-AU" sz="2800" b="1" dirty="0" smtClean="0">
                <a:latin typeface="+mn-lt"/>
                <a:sym typeface="Wingdings" panose="05000000000000000000" pitchFamily="2" charset="2"/>
              </a:rPr>
              <a:t>120 N</a:t>
            </a: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, moving the </a:t>
            </a: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trolley </a:t>
            </a:r>
            <a:r>
              <a:rPr lang="en-AU" sz="2800" b="1" dirty="0" smtClean="0">
                <a:latin typeface="+mn-lt"/>
                <a:sym typeface="Wingdings" panose="05000000000000000000" pitchFamily="2" charset="2"/>
              </a:rPr>
              <a:t>3 m</a:t>
            </a: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. </a:t>
            </a:r>
            <a:r>
              <a:rPr lang="en-AU" sz="2800" dirty="0">
                <a:latin typeface="+mn-lt"/>
                <a:sym typeface="Wingdings" panose="05000000000000000000" pitchFamily="2" charset="2"/>
              </a:rPr>
              <a:t>If </a:t>
            </a:r>
            <a:r>
              <a:rPr lang="en-AU" sz="2800" b="1" dirty="0">
                <a:latin typeface="+mn-lt"/>
                <a:sym typeface="Wingdings" panose="05000000000000000000" pitchFamily="2" charset="2"/>
              </a:rPr>
              <a:t>360 J</a:t>
            </a:r>
            <a:r>
              <a:rPr lang="en-AU" sz="2800" dirty="0">
                <a:latin typeface="+mn-lt"/>
                <a:sym typeface="Wingdings" panose="05000000000000000000" pitchFamily="2" charset="2"/>
              </a:rPr>
              <a:t> of work was done on the </a:t>
            </a: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trolley, </a:t>
            </a:r>
            <a:r>
              <a:rPr lang="en-AU" sz="2800" dirty="0">
                <a:latin typeface="+mn-lt"/>
                <a:sym typeface="Wingdings" panose="05000000000000000000" pitchFamily="2" charset="2"/>
              </a:rPr>
              <a:t>what is Carly’s pushing </a:t>
            </a:r>
            <a:r>
              <a:rPr lang="en-AU" sz="2800" b="1" dirty="0">
                <a:latin typeface="+mn-lt"/>
                <a:sym typeface="Wingdings" panose="05000000000000000000" pitchFamily="2" charset="2"/>
              </a:rPr>
              <a:t>power</a:t>
            </a:r>
            <a:r>
              <a:rPr lang="en-AU" sz="2800" dirty="0">
                <a:latin typeface="+mn-lt"/>
                <a:sym typeface="Wingdings" panose="05000000000000000000" pitchFamily="2" charset="2"/>
              </a:rPr>
              <a:t>? </a:t>
            </a:r>
            <a:endParaRPr lang="en-AU" sz="2800" dirty="0">
              <a:latin typeface="+mn-lt"/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itle 1"/>
              <p:cNvSpPr txBox="1">
                <a:spLocks/>
              </p:cNvSpPr>
              <p:nvPr/>
            </p:nvSpPr>
            <p:spPr>
              <a:xfrm>
                <a:off x="0" y="2902998"/>
                <a:ext cx="3812988" cy="3017901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AU" sz="2800" dirty="0" smtClean="0">
                    <a:latin typeface="+mn-lt"/>
                  </a:rPr>
                  <a:t>1. </a:t>
                </a:r>
                <a:r>
                  <a:rPr lang="en-AU" sz="2800" dirty="0" smtClean="0">
                    <a:latin typeface="+mn-lt"/>
                  </a:rPr>
                  <a:t>P = ?</a:t>
                </a:r>
              </a:p>
              <a:p>
                <a:pPr>
                  <a:lnSpc>
                    <a:spcPct val="100000"/>
                  </a:lnSpc>
                </a:pPr>
                <a:r>
                  <a:rPr lang="en-AU" sz="2800" dirty="0" smtClean="0">
                    <a:latin typeface="+mn-lt"/>
                  </a:rPr>
                  <a:t>    W </a:t>
                </a:r>
                <a:r>
                  <a:rPr lang="en-AU" sz="2800" dirty="0" smtClean="0">
                    <a:latin typeface="+mn-lt"/>
                  </a:rPr>
                  <a:t>= </a:t>
                </a:r>
                <a:r>
                  <a:rPr lang="en-AU" sz="2800" dirty="0" smtClean="0">
                    <a:latin typeface="+mn-lt"/>
                  </a:rPr>
                  <a:t>360 J</a:t>
                </a:r>
                <a:endParaRPr lang="en-AU" sz="2800" dirty="0" smtClean="0">
                  <a:latin typeface="+mn-lt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AU" sz="2800" dirty="0" smtClean="0">
                    <a:latin typeface="+mn-lt"/>
                  </a:rPr>
                  <a:t>    </a:t>
                </a:r>
                <a:r>
                  <a:rPr lang="en-AU" sz="2800" dirty="0" smtClean="0">
                    <a:latin typeface="+mn-lt"/>
                  </a:rPr>
                  <a:t>F </a:t>
                </a:r>
                <a:r>
                  <a:rPr lang="en-AU" sz="2800" dirty="0" smtClean="0">
                    <a:latin typeface="+mn-lt"/>
                  </a:rPr>
                  <a:t>= </a:t>
                </a:r>
                <a:r>
                  <a:rPr lang="en-AU" sz="2800" dirty="0" smtClean="0">
                    <a:latin typeface="+mn-lt"/>
                  </a:rPr>
                  <a:t>120 N</a:t>
                </a:r>
                <a:endParaRPr lang="en-AU" sz="2800" dirty="0" smtClean="0">
                  <a:latin typeface="+mn-lt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AU" sz="2800" dirty="0" smtClean="0">
                    <a:latin typeface="+mn-lt"/>
                  </a:rPr>
                  <a:t>    </a:t>
                </a:r>
                <a:r>
                  <a:rPr lang="en-AU" sz="2800" dirty="0">
                    <a:latin typeface="+mn-lt"/>
                  </a:rPr>
                  <a:t>s</a:t>
                </a:r>
                <a:r>
                  <a:rPr lang="en-AU" sz="2800" dirty="0" smtClean="0">
                    <a:latin typeface="+mn-lt"/>
                  </a:rPr>
                  <a:t> </a:t>
                </a:r>
                <a:r>
                  <a:rPr lang="en-AU" sz="2800" dirty="0" smtClean="0">
                    <a:latin typeface="+mn-lt"/>
                  </a:rPr>
                  <a:t>= </a:t>
                </a:r>
                <a:r>
                  <a:rPr lang="en-AU" sz="2800" dirty="0" smtClean="0">
                    <a:latin typeface="+mn-lt"/>
                  </a:rPr>
                  <a:t>3 </a:t>
                </a:r>
                <a:r>
                  <a:rPr lang="en-AU" sz="2800" dirty="0" smtClean="0">
                    <a:latin typeface="+mn-lt"/>
                  </a:rPr>
                  <a:t>m</a:t>
                </a:r>
              </a:p>
              <a:p>
                <a:pPr>
                  <a:lnSpc>
                    <a:spcPct val="100000"/>
                  </a:lnSpc>
                </a:pPr>
                <a:r>
                  <a:rPr lang="en-AU" sz="2800" dirty="0">
                    <a:latin typeface="+mn-lt"/>
                  </a:rPr>
                  <a:t> </a:t>
                </a:r>
                <a:r>
                  <a:rPr lang="en-AU" sz="2800" dirty="0" smtClean="0">
                    <a:latin typeface="+mn-lt"/>
                  </a:rPr>
                  <a:t>   </a:t>
                </a:r>
                <a:r>
                  <a:rPr lang="en-AU" sz="2800" dirty="0" smtClean="0">
                    <a:latin typeface="+mn-lt"/>
                  </a:rPr>
                  <a:t>t </a:t>
                </a:r>
                <a:r>
                  <a:rPr lang="en-AU" sz="2800" dirty="0" smtClean="0">
                    <a:latin typeface="+mn-lt"/>
                  </a:rPr>
                  <a:t>= </a:t>
                </a:r>
                <a:r>
                  <a:rPr lang="en-AU" sz="2800" dirty="0" smtClean="0">
                    <a:latin typeface="+mn-lt"/>
                  </a:rPr>
                  <a:t>10 s</a:t>
                </a:r>
                <a:endParaRPr lang="en-AU" sz="2800" dirty="0" smtClean="0">
                  <a:latin typeface="+mn-lt"/>
                </a:endParaRPr>
              </a:p>
              <a:p>
                <a:pPr>
                  <a:lnSpc>
                    <a:spcPct val="100000"/>
                  </a:lnSpc>
                </a:pPr>
                <a:endParaRPr lang="en-AU" sz="2800" dirty="0" smtClean="0">
                  <a:latin typeface="+mn-lt"/>
                  <a:cs typeface="Calibri Light" panose="020F030202020403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AU" sz="2800" dirty="0" smtClean="0">
                    <a:latin typeface="+mn-lt"/>
                    <a:cs typeface="Calibri Light" panose="020F0302020204030204" pitchFamily="34" charset="0"/>
                  </a:rPr>
                  <a:t>2. </a:t>
                </a:r>
                <a:r>
                  <a:rPr lang="en-AU" sz="2800" dirty="0">
                    <a:latin typeface="+mn-lt"/>
                  </a:rPr>
                  <a:t>P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3200" i="1">
                            <a:latin typeface="+mn-lt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AU" sz="3200">
                            <a:latin typeface="+mn-lt"/>
                          </a:rPr>
                          <m:t>W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AU" sz="3200">
                            <a:latin typeface="+mn-lt"/>
                          </a:rPr>
                          <m:t>t</m:t>
                        </m:r>
                      </m:den>
                    </m:f>
                  </m:oMath>
                </a14:m>
                <a:endParaRPr lang="en-AU" sz="2800" dirty="0" smtClean="0">
                  <a:latin typeface="+mn-lt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54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02998"/>
                <a:ext cx="3812988" cy="3017901"/>
              </a:xfrm>
              <a:prstGeom prst="rect">
                <a:avLst/>
              </a:prstGeom>
              <a:blipFill rotWithShape="0">
                <a:blip r:embed="rId4"/>
                <a:stretch>
                  <a:fillRect l="-3200" t="-1818" b="-1313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itle 1"/>
              <p:cNvSpPr txBox="1">
                <a:spLocks/>
              </p:cNvSpPr>
              <p:nvPr/>
            </p:nvSpPr>
            <p:spPr>
              <a:xfrm>
                <a:off x="3395173" y="2902998"/>
                <a:ext cx="3483745" cy="406642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en-AU" sz="2800" dirty="0" smtClean="0">
                    <a:latin typeface="+mn-lt"/>
                    <a:cs typeface="Calibri Light" panose="020F0302020204030204" pitchFamily="34" charset="0"/>
                  </a:rPr>
                  <a:t>3. </a:t>
                </a:r>
                <a:r>
                  <a:rPr lang="en-AU" sz="2800" dirty="0">
                    <a:latin typeface="+mn-lt"/>
                  </a:rPr>
                  <a:t>P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3200" i="1">
                            <a:latin typeface="+mn-lt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AU" sz="3200" smtClean="0">
                            <a:latin typeface="+mn-lt"/>
                          </a:rPr>
                          <m:t>W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AU" sz="3200">
                            <a:latin typeface="+mn-lt"/>
                          </a:rPr>
                          <m:t>t</m:t>
                        </m:r>
                      </m:den>
                    </m:f>
                  </m:oMath>
                </a14:m>
                <a:endParaRPr lang="en-AU" sz="2800" dirty="0" smtClean="0">
                  <a:latin typeface="+mn-lt"/>
                  <a:cs typeface="Calibri Light" panose="020F0302020204030204" pitchFamily="34" charset="0"/>
                </a:endParaRP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en-AU" sz="2800" dirty="0" smtClean="0">
                    <a:latin typeface="+mn-lt"/>
                  </a:rPr>
                  <a:t>    P </a:t>
                </a:r>
                <a:r>
                  <a:rPr lang="en-AU" sz="2800" dirty="0">
                    <a:latin typeface="+mn-lt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3200" i="1">
                            <a:latin typeface="+mn-lt"/>
                          </a:rPr>
                        </m:ctrlPr>
                      </m:fPr>
                      <m:num>
                        <m:r>
                          <a:rPr lang="en-AU" sz="3200" b="0" i="0" smtClean="0">
                            <a:latin typeface="Cambria Math" panose="02040503050406030204" pitchFamily="18" charset="0"/>
                          </a:rPr>
                          <m:t>360</m:t>
                        </m:r>
                      </m:num>
                      <m:den>
                        <m:r>
                          <a:rPr lang="en-AU" sz="3200" b="0" i="0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endParaRPr lang="en-AU" sz="2800" dirty="0">
                  <a:latin typeface="+mn-lt"/>
                  <a:cs typeface="Calibri Light" panose="020F0302020204030204" pitchFamily="34" charset="0"/>
                </a:endParaRP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en-AU" sz="2800" dirty="0">
                    <a:latin typeface="+mn-lt"/>
                    <a:cs typeface="Calibri Light" panose="020F0302020204030204" pitchFamily="34" charset="0"/>
                  </a:rPr>
                  <a:t>    </a:t>
                </a:r>
                <a:r>
                  <a:rPr lang="en-AU" sz="2800" dirty="0">
                    <a:latin typeface="+mn-lt"/>
                    <a:cs typeface="Calibri Light" panose="020F0302020204030204" pitchFamily="34" charset="0"/>
                  </a:rPr>
                  <a:t>P</a:t>
                </a:r>
                <a:r>
                  <a:rPr lang="en-AU" sz="2800" dirty="0" smtClean="0">
                    <a:latin typeface="+mn-lt"/>
                    <a:cs typeface="Calibri Light" panose="020F0302020204030204" pitchFamily="34" charset="0"/>
                  </a:rPr>
                  <a:t> = 36</a:t>
                </a:r>
                <a:endParaRPr lang="en-AU" sz="2800" dirty="0" smtClean="0">
                  <a:latin typeface="+mn-lt"/>
                  <a:cs typeface="Calibri Light" panose="020F030202020403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endParaRPr lang="en-AU" sz="2800" dirty="0" smtClean="0">
                  <a:latin typeface="+mn-lt"/>
                  <a:cs typeface="Calibri Light" panose="020F030202020403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AU" sz="2800" dirty="0" smtClean="0">
                    <a:latin typeface="+mn-lt"/>
                  </a:rPr>
                  <a:t>4. </a:t>
                </a:r>
                <a:r>
                  <a:rPr lang="en-AU" sz="2800" dirty="0" smtClean="0">
                    <a:latin typeface="+mn-lt"/>
                  </a:rPr>
                  <a:t>Carly’s power when pushing the trolley was 36 W.</a:t>
                </a:r>
                <a:endParaRPr lang="en-AU" sz="2800" dirty="0">
                  <a:latin typeface="+mn-lt"/>
                </a:endParaRPr>
              </a:p>
            </p:txBody>
          </p:sp>
        </mc:Choice>
        <mc:Fallback>
          <p:sp>
            <p:nvSpPr>
              <p:cNvPr id="9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173" y="2902998"/>
                <a:ext cx="3483745" cy="4066420"/>
              </a:xfrm>
              <a:prstGeom prst="rect">
                <a:avLst/>
              </a:prstGeom>
              <a:blipFill rotWithShape="0">
                <a:blip r:embed="rId5"/>
                <a:stretch>
                  <a:fillRect l="-3678" r="-262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296961"/>
              </p:ext>
            </p:extLst>
          </p:nvPr>
        </p:nvGraphicFramePr>
        <p:xfrm>
          <a:off x="1243" y="830358"/>
          <a:ext cx="6447324" cy="201838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4473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000" dirty="0" smtClean="0"/>
                        <a:t>Work and Power</a:t>
                      </a:r>
                      <a:r>
                        <a:rPr lang="en-AU" sz="2000" baseline="0" dirty="0" smtClean="0"/>
                        <a:t> </a:t>
                      </a:r>
                      <a:r>
                        <a:rPr lang="en-AU" sz="2000" baseline="0" dirty="0" smtClean="0"/>
                        <a:t>Problems</a:t>
                      </a:r>
                      <a:endParaRPr lang="en-A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Write down the information you are given.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Choose an equation to used based on the information given and rearrange the equation to find your unknown.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Substitute values into the equation and solve.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Add appropriate units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2555" y="3545905"/>
            <a:ext cx="4769975" cy="268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3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uild="p"/>
      <p:bldP spid="54" grpId="0" build="p"/>
      <p:bldP spid="9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014888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Relevance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732983"/>
            <a:ext cx="682197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Knowing abou</a:t>
            </a:r>
            <a:r>
              <a:rPr lang="en-AU" sz="2800" dirty="0" smtClean="0"/>
              <a:t>t </a:t>
            </a:r>
            <a:r>
              <a:rPr lang="en-AU" sz="2800" dirty="0" smtClean="0"/>
              <a:t>work will help you to understand why more energy is required to move objects further or with more force.</a:t>
            </a:r>
            <a:endParaRPr lang="en-AU" sz="2800" dirty="0" smtClean="0"/>
          </a:p>
          <a:p>
            <a:endParaRPr lang="en-AU" sz="2800" dirty="0" smtClean="0"/>
          </a:p>
          <a:p>
            <a:r>
              <a:rPr lang="en-AU" sz="2800" dirty="0" smtClean="0"/>
              <a:t>Knowing about power will help you understand why some appliances use energy at a faster rate, and can cause your electricity bill to increase if they are used often.</a:t>
            </a:r>
            <a:endParaRPr lang="en-AU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670" y="148208"/>
            <a:ext cx="4987636" cy="649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8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311405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732983"/>
            <a:ext cx="12262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What is the definition of work in physics?</a:t>
            </a:r>
            <a:endParaRPr lang="en-AU" sz="28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0" y="1744629"/>
            <a:ext cx="2311405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329403"/>
            <a:ext cx="12119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How is power related to work?</a:t>
            </a:r>
            <a:endParaRPr lang="en-AU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0657D86-99B7-4295-994D-BA25464B1A90}"/>
              </a:ext>
            </a:extLst>
          </p:cNvPr>
          <p:cNvSpPr txBox="1"/>
          <p:nvPr/>
        </p:nvSpPr>
        <p:spPr>
          <a:xfrm>
            <a:off x="-3179" y="3648827"/>
            <a:ext cx="2311405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96E3605-FFA2-4D3E-988D-BB783EB6FD9F}"/>
              </a:ext>
            </a:extLst>
          </p:cNvPr>
          <p:cNvSpPr txBox="1"/>
          <p:nvPr/>
        </p:nvSpPr>
        <p:spPr>
          <a:xfrm>
            <a:off x="-3179" y="4233602"/>
            <a:ext cx="11794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AU" sz="2800" dirty="0" smtClean="0">
                <a:sym typeface="Wingdings" panose="05000000000000000000" pitchFamily="2" charset="2"/>
              </a:rPr>
              <a:t>A </a:t>
            </a:r>
            <a:r>
              <a:rPr lang="en-AU" sz="2800" dirty="0" smtClean="0">
                <a:sym typeface="Wingdings" panose="05000000000000000000" pitchFamily="2" charset="2"/>
              </a:rPr>
              <a:t>child with a weight force of 250 N climbs 1.5 m up a rope ladder in 5 seconds.</a:t>
            </a:r>
            <a:r>
              <a:rPr lang="en-AU" sz="2800" dirty="0">
                <a:sym typeface="Wingdings" panose="05000000000000000000" pitchFamily="2" charset="2"/>
              </a:rPr>
              <a:t> </a:t>
            </a:r>
            <a:r>
              <a:rPr lang="en-AU" sz="2800" dirty="0" smtClean="0">
                <a:sym typeface="Wingdings" panose="05000000000000000000" pitchFamily="2" charset="2"/>
              </a:rPr>
              <a:t>Calculate the work done by the child, and the power of the climb.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150727"/>
                  </p:ext>
                </p:extLst>
              </p:nvPr>
            </p:nvGraphicFramePr>
            <p:xfrm>
              <a:off x="9292215" y="2473378"/>
              <a:ext cx="2289891" cy="1175449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2289891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 dirty="0" smtClean="0"/>
                            <a:t>Reminder:</a:t>
                          </a:r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AU" sz="1800" b="1" baseline="0" dirty="0" smtClean="0"/>
                            <a:t>Work     W = F x s</a:t>
                          </a:r>
                          <a:endParaRPr lang="en-AU" sz="1800" b="1" baseline="0" dirty="0" smtClean="0"/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AU" sz="1800" b="1" baseline="0" dirty="0" smtClean="0"/>
                            <a:t>Power    P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AU" sz="2000" b="1" i="0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2000" b="1" i="0" baseline="0" smtClean="0">
                                      <a:latin typeface="Cambria Math" panose="02040503050406030204" pitchFamily="18" charset="0"/>
                                    </a:rPr>
                                    <m:t>𝐖</m:t>
                                  </m:r>
                                </m:num>
                                <m:den>
                                  <m:r>
                                    <a:rPr lang="en-AU" sz="2000" b="1" i="0" baseline="0" smtClean="0">
                                      <a:latin typeface="Cambria Math" panose="02040503050406030204" pitchFamily="18" charset="0"/>
                                    </a:rPr>
                                    <m:t>𝐭</m:t>
                                  </m:r>
                                </m:den>
                              </m:f>
                            </m:oMath>
                          </a14:m>
                          <a:endParaRPr lang="en-AU" sz="1800" b="1" i="0" baseline="0" dirty="0" smtClean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150727"/>
                  </p:ext>
                </p:extLst>
              </p:nvPr>
            </p:nvGraphicFramePr>
            <p:xfrm>
              <a:off x="9292215" y="2473378"/>
              <a:ext cx="2289891" cy="1175449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2289891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 dirty="0" smtClean="0"/>
                            <a:t>Reminder:</a:t>
                          </a:r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8046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66" t="-49624" r="-1330" b="-37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1382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895468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Independent Practice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584775"/>
            <a:ext cx="119495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Complete the </a:t>
            </a:r>
            <a:r>
              <a:rPr lang="en-AU" sz="2800" dirty="0" smtClean="0"/>
              <a:t>Work and Power </a:t>
            </a:r>
            <a:r>
              <a:rPr lang="en-AU" sz="2800" dirty="0" smtClean="0"/>
              <a:t>calculations worksheet on your device or a paper copy.</a:t>
            </a:r>
          </a:p>
        </p:txBody>
      </p:sp>
    </p:spTree>
    <p:extLst>
      <p:ext uri="{BB962C8B-B14F-4D97-AF65-F5344CB8AC3E}">
        <p14:creationId xmlns:p14="http://schemas.microsoft.com/office/powerpoint/2010/main" val="363948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21197"/>
              </p:ext>
            </p:extLst>
          </p:nvPr>
        </p:nvGraphicFramePr>
        <p:xfrm>
          <a:off x="7838536" y="187738"/>
          <a:ext cx="4143995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439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Reminder: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baseline="0" dirty="0" smtClean="0"/>
                        <a:t>GPE = m x g x h                 g = 9.8 m/s</a:t>
                      </a:r>
                      <a:r>
                        <a:rPr lang="en-AU" sz="1800" b="1" baseline="30000" dirty="0" smtClean="0"/>
                        <a:t>2</a:t>
                      </a:r>
                      <a:endParaRPr lang="en-AU" sz="1800" b="1" baseline="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baseline="0" dirty="0" smtClean="0"/>
                        <a:t>KE = ½ m x v</a:t>
                      </a:r>
                      <a:r>
                        <a:rPr lang="en-AU" sz="1800" b="1" baseline="30000" dirty="0" smtClean="0"/>
                        <a:t>2</a:t>
                      </a:r>
                      <a:endParaRPr lang="en-AU" baseline="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1" name="Title 1"/>
          <p:cNvSpPr txBox="1">
            <a:spLocks/>
          </p:cNvSpPr>
          <p:nvPr/>
        </p:nvSpPr>
        <p:spPr>
          <a:xfrm>
            <a:off x="6448567" y="1252916"/>
            <a:ext cx="5841821" cy="15527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A rock with a mass of </a:t>
            </a:r>
            <a:r>
              <a:rPr lang="en-AU" sz="2800" b="1" dirty="0" smtClean="0">
                <a:latin typeface="+mn-lt"/>
                <a:sym typeface="Wingdings" panose="05000000000000000000" pitchFamily="2" charset="2"/>
              </a:rPr>
              <a:t>8 kg </a:t>
            </a: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rolls down a hill. At the bottom of the hill it has a velocity of </a:t>
            </a:r>
            <a:r>
              <a:rPr lang="en-AU" sz="2800" b="1" dirty="0" smtClean="0">
                <a:latin typeface="+mn-lt"/>
                <a:sym typeface="Wingdings" panose="05000000000000000000" pitchFamily="2" charset="2"/>
              </a:rPr>
              <a:t>5 m/s</a:t>
            </a: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. How much </a:t>
            </a:r>
            <a:r>
              <a:rPr lang="en-AU" sz="2800" b="1" dirty="0" smtClean="0">
                <a:latin typeface="+mn-lt"/>
                <a:sym typeface="Wingdings" panose="05000000000000000000" pitchFamily="2" charset="2"/>
              </a:rPr>
              <a:t>gravitational potential energy</a:t>
            </a: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 did it have at the top of the hill?</a:t>
            </a:r>
            <a:endParaRPr lang="en-AU" sz="2800" dirty="0">
              <a:latin typeface="+mn-lt"/>
              <a:sym typeface="Wingdings" panose="05000000000000000000" pitchFamily="2" charset="2"/>
            </a:endParaRPr>
          </a:p>
        </p:txBody>
      </p:sp>
      <p:sp>
        <p:nvSpPr>
          <p:cNvPr id="54" name="Title 1"/>
          <p:cNvSpPr txBox="1">
            <a:spLocks/>
          </p:cNvSpPr>
          <p:nvPr/>
        </p:nvSpPr>
        <p:spPr>
          <a:xfrm>
            <a:off x="0" y="2902998"/>
            <a:ext cx="3812988" cy="30179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</a:rPr>
              <a:t>1. GPE = ? = KE</a:t>
            </a:r>
          </a:p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</a:rPr>
              <a:t>    </a:t>
            </a:r>
            <a:r>
              <a:rPr lang="en-AU" sz="2800" dirty="0">
                <a:latin typeface="+mn-lt"/>
              </a:rPr>
              <a:t>v</a:t>
            </a:r>
            <a:r>
              <a:rPr lang="en-AU" sz="2800" dirty="0" smtClean="0">
                <a:latin typeface="+mn-lt"/>
              </a:rPr>
              <a:t> = 5 m/s</a:t>
            </a:r>
          </a:p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</a:rPr>
              <a:t>    </a:t>
            </a:r>
            <a:r>
              <a:rPr lang="en-AU" sz="2800" dirty="0">
                <a:latin typeface="+mn-lt"/>
              </a:rPr>
              <a:t>m</a:t>
            </a:r>
            <a:r>
              <a:rPr lang="en-AU" sz="2800" dirty="0" smtClean="0">
                <a:latin typeface="+mn-lt"/>
              </a:rPr>
              <a:t> = 8 kg</a:t>
            </a:r>
          </a:p>
          <a:p>
            <a:pPr>
              <a:lnSpc>
                <a:spcPct val="100000"/>
              </a:lnSpc>
            </a:pPr>
            <a:r>
              <a:rPr lang="en-AU" sz="2800" dirty="0">
                <a:latin typeface="+mn-lt"/>
              </a:rPr>
              <a:t> </a:t>
            </a:r>
            <a:r>
              <a:rPr lang="en-AU" sz="2800" dirty="0" smtClean="0">
                <a:latin typeface="+mn-lt"/>
              </a:rPr>
              <a:t>   </a:t>
            </a:r>
            <a:endParaRPr lang="en-AU" sz="2800" dirty="0" smtClean="0">
              <a:latin typeface="+mn-lt"/>
              <a:cs typeface="Calibri Light" panose="020F03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2. </a:t>
            </a:r>
            <a:r>
              <a:rPr lang="en-AU" sz="2800" dirty="0">
                <a:latin typeface="+mn-lt"/>
                <a:cs typeface="Calibri Light" panose="020F0302020204030204" pitchFamily="34" charset="0"/>
              </a:rPr>
              <a:t>KE = ½mv</a:t>
            </a:r>
            <a:r>
              <a:rPr lang="en-AU" sz="2800" baseline="30000" dirty="0">
                <a:latin typeface="+mn-lt"/>
                <a:cs typeface="Calibri Light" panose="020F0302020204030204" pitchFamily="34" charset="0"/>
              </a:rPr>
              <a:t>2</a:t>
            </a:r>
            <a:endParaRPr lang="en-AU" sz="2800" dirty="0">
              <a:latin typeface="+mn-lt"/>
              <a:cs typeface="Calibri Light" panose="020F0302020204030204" pitchFamily="34" charset="0"/>
            </a:endParaRPr>
          </a:p>
          <a:p>
            <a:pPr>
              <a:lnSpc>
                <a:spcPct val="100000"/>
              </a:lnSpc>
            </a:pPr>
            <a:endParaRPr lang="en-AU" sz="2800" dirty="0" smtClean="0">
              <a:latin typeface="+mn-lt"/>
              <a:cs typeface="Calibri Light" panose="020F0302020204030204" pitchFamily="34" charset="0"/>
            </a:endParaRPr>
          </a:p>
        </p:txBody>
      </p:sp>
      <p:sp>
        <p:nvSpPr>
          <p:cNvPr id="96" name="Title 1"/>
          <p:cNvSpPr txBox="1">
            <a:spLocks/>
          </p:cNvSpPr>
          <p:nvPr/>
        </p:nvSpPr>
        <p:spPr>
          <a:xfrm>
            <a:off x="3395173" y="2902998"/>
            <a:ext cx="8737192" cy="4066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3. </a:t>
            </a:r>
            <a:r>
              <a:rPr lang="en-AU" sz="2800" dirty="0">
                <a:latin typeface="+mn-lt"/>
                <a:cs typeface="Calibri Light" panose="020F0302020204030204" pitchFamily="34" charset="0"/>
              </a:rPr>
              <a:t>KE = ½mv</a:t>
            </a:r>
            <a:r>
              <a:rPr lang="en-AU" sz="2800" baseline="30000" dirty="0">
                <a:latin typeface="+mn-lt"/>
                <a:cs typeface="Calibri Light" panose="020F0302020204030204" pitchFamily="34" charset="0"/>
              </a:rPr>
              <a:t>2</a:t>
            </a:r>
            <a:endParaRPr lang="en-AU" sz="2800" dirty="0">
              <a:latin typeface="+mn-lt"/>
              <a:cs typeface="Calibri Light" panose="020F03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    </a:t>
            </a:r>
            <a:r>
              <a:rPr lang="en-AU" sz="2800" dirty="0">
                <a:latin typeface="+mn-lt"/>
                <a:cs typeface="Calibri Light" panose="020F0302020204030204" pitchFamily="34" charset="0"/>
              </a:rPr>
              <a:t>KE = ½ x </a:t>
            </a: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8 x 5</a:t>
            </a:r>
            <a:r>
              <a:rPr lang="en-AU" sz="2800" baseline="30000" dirty="0" smtClean="0">
                <a:latin typeface="+mn-lt"/>
                <a:cs typeface="Calibri Light" panose="020F0302020204030204" pitchFamily="34" charset="0"/>
              </a:rPr>
              <a:t>2</a:t>
            </a:r>
            <a:endParaRPr lang="en-AU" sz="2800" dirty="0">
              <a:latin typeface="+mn-lt"/>
              <a:cs typeface="Calibri Light" panose="020F03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AU" sz="2800" dirty="0">
                <a:latin typeface="+mn-lt"/>
                <a:cs typeface="Calibri Light" panose="020F0302020204030204" pitchFamily="34" charset="0"/>
              </a:rPr>
              <a:t>    KE = ½ x </a:t>
            </a: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8 x 25</a:t>
            </a:r>
            <a:endParaRPr lang="en-AU" sz="2800" dirty="0">
              <a:latin typeface="+mn-lt"/>
              <a:cs typeface="Calibri Light" panose="020F03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AU" sz="2800" dirty="0">
                <a:latin typeface="+mn-lt"/>
                <a:cs typeface="Calibri Light" panose="020F0302020204030204" pitchFamily="34" charset="0"/>
              </a:rPr>
              <a:t>    KE = </a:t>
            </a: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4 x 25</a:t>
            </a:r>
            <a:endParaRPr lang="en-AU" sz="2800" dirty="0">
              <a:latin typeface="+mn-lt"/>
              <a:cs typeface="Calibri Light" panose="020F03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AU" sz="2800" dirty="0">
                <a:latin typeface="+mn-lt"/>
                <a:cs typeface="Calibri Light" panose="020F0302020204030204" pitchFamily="34" charset="0"/>
              </a:rPr>
              <a:t>    KE = </a:t>
            </a: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100 J</a:t>
            </a:r>
            <a:endParaRPr lang="en-AU" sz="2800" dirty="0">
              <a:latin typeface="+mn-lt"/>
              <a:cs typeface="Calibri Light" panose="020F0302020204030204" pitchFamily="34" charset="0"/>
            </a:endParaRPr>
          </a:p>
          <a:p>
            <a:pPr>
              <a:lnSpc>
                <a:spcPct val="100000"/>
              </a:lnSpc>
            </a:pPr>
            <a:endParaRPr lang="en-AU" sz="2800" dirty="0" smtClean="0"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</a:rPr>
              <a:t>4. </a:t>
            </a:r>
            <a:r>
              <a:rPr lang="en-AU" sz="2800" dirty="0">
                <a:latin typeface="+mn-lt"/>
              </a:rPr>
              <a:t>The </a:t>
            </a:r>
            <a:r>
              <a:rPr lang="en-AU" sz="2800" dirty="0" smtClean="0">
                <a:latin typeface="+mn-lt"/>
              </a:rPr>
              <a:t>rock has </a:t>
            </a:r>
            <a:r>
              <a:rPr lang="en-AU" sz="2800" dirty="0" smtClean="0">
                <a:latin typeface="+mn-lt"/>
              </a:rPr>
              <a:t>100</a:t>
            </a:r>
            <a:r>
              <a:rPr lang="en-AU" sz="2800" dirty="0" smtClean="0">
                <a:latin typeface="+mn-lt"/>
              </a:rPr>
              <a:t> </a:t>
            </a:r>
            <a:r>
              <a:rPr lang="en-AU" sz="2800" dirty="0">
                <a:latin typeface="+mn-lt"/>
              </a:rPr>
              <a:t>J of </a:t>
            </a:r>
            <a:r>
              <a:rPr lang="en-AU" sz="2800" dirty="0" smtClean="0">
                <a:latin typeface="+mn-lt"/>
              </a:rPr>
              <a:t>gravitational potential energy</a:t>
            </a:r>
            <a:r>
              <a:rPr lang="en-AU" sz="2800" dirty="0">
                <a:latin typeface="+mn-lt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AU" sz="2800" dirty="0">
                <a:latin typeface="+mn-lt"/>
              </a:rPr>
              <a:t>The </a:t>
            </a:r>
            <a:r>
              <a:rPr lang="en-AU" sz="2800" dirty="0" smtClean="0">
                <a:latin typeface="+mn-lt"/>
              </a:rPr>
              <a:t>gravitational potential energy </a:t>
            </a:r>
            <a:r>
              <a:rPr lang="en-AU" sz="2800" dirty="0">
                <a:latin typeface="+mn-lt"/>
              </a:rPr>
              <a:t>of the </a:t>
            </a:r>
            <a:r>
              <a:rPr lang="en-AU" sz="2800" dirty="0" smtClean="0">
                <a:latin typeface="+mn-lt"/>
              </a:rPr>
              <a:t>rock at the top of the hill is equal to </a:t>
            </a:r>
            <a:r>
              <a:rPr lang="en-AU" sz="2800" dirty="0">
                <a:latin typeface="+mn-lt"/>
              </a:rPr>
              <a:t>its </a:t>
            </a:r>
            <a:r>
              <a:rPr lang="en-AU" sz="2800" dirty="0" smtClean="0">
                <a:latin typeface="+mn-lt"/>
              </a:rPr>
              <a:t>kinetic energy at the bottom.</a:t>
            </a:r>
            <a:endParaRPr lang="en-AU" sz="2800" dirty="0">
              <a:latin typeface="+mn-lt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7879256"/>
              </p:ext>
            </p:extLst>
          </p:nvPr>
        </p:nvGraphicFramePr>
        <p:xfrm>
          <a:off x="1243" y="830358"/>
          <a:ext cx="6447324" cy="201838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4473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000" dirty="0" smtClean="0"/>
                        <a:t>Multi-Step</a:t>
                      </a:r>
                      <a:r>
                        <a:rPr lang="en-AU" sz="2000" baseline="0" dirty="0" smtClean="0"/>
                        <a:t> Problems</a:t>
                      </a:r>
                      <a:endParaRPr lang="en-A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Write down the information you are given.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Choose an equation to used based on the information given and rearrange the equation to find your unknown.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Substitute values into the equation and solve.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Add appropriate units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1630017" y="2946115"/>
            <a:ext cx="907774" cy="4106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7640"/>
          <a:stretch/>
        </p:blipFill>
        <p:spPr>
          <a:xfrm flipH="1">
            <a:off x="7634259" y="3228181"/>
            <a:ext cx="2204652" cy="219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45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uild="p"/>
      <p:bldP spid="54" grpId="0" uiExpand="1" build="p"/>
      <p:bldP spid="96" grpId="0" build="p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7838536" y="187738"/>
          <a:ext cx="4143995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4399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Reminder: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baseline="0" dirty="0" smtClean="0"/>
                        <a:t>GPE = m x g x h                 g = 9.8 m/s</a:t>
                      </a:r>
                      <a:r>
                        <a:rPr lang="en-AU" sz="1800" b="1" baseline="30000" dirty="0" smtClean="0"/>
                        <a:t>2</a:t>
                      </a:r>
                      <a:endParaRPr lang="en-AU" sz="1800" b="1" baseline="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baseline="0" dirty="0" smtClean="0"/>
                        <a:t>KE = ½ m x v</a:t>
                      </a:r>
                      <a:r>
                        <a:rPr lang="en-AU" sz="1800" b="1" baseline="30000" dirty="0" smtClean="0"/>
                        <a:t>2</a:t>
                      </a:r>
                      <a:endParaRPr lang="en-AU" baseline="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1" name="Title 1"/>
          <p:cNvSpPr txBox="1">
            <a:spLocks/>
          </p:cNvSpPr>
          <p:nvPr/>
        </p:nvSpPr>
        <p:spPr>
          <a:xfrm>
            <a:off x="6448567" y="1249274"/>
            <a:ext cx="5841821" cy="19975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A window cleaner drops an object with a mass of </a:t>
            </a:r>
            <a:r>
              <a:rPr lang="en-AU" sz="2800" b="1" dirty="0" smtClean="0">
                <a:latin typeface="+mn-lt"/>
                <a:sym typeface="Wingdings" panose="05000000000000000000" pitchFamily="2" charset="2"/>
              </a:rPr>
              <a:t>4 kg</a:t>
            </a: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. Its velocity when it hits the ground is </a:t>
            </a:r>
            <a:r>
              <a:rPr lang="en-AU" sz="2800" b="1" dirty="0" smtClean="0">
                <a:latin typeface="+mn-lt"/>
                <a:sym typeface="Wingdings" panose="05000000000000000000" pitchFamily="2" charset="2"/>
              </a:rPr>
              <a:t>20 m/s</a:t>
            </a: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. What was the </a:t>
            </a:r>
            <a:r>
              <a:rPr lang="en-AU" sz="2800" b="1" dirty="0" smtClean="0">
                <a:latin typeface="+mn-lt"/>
                <a:sym typeface="Wingdings" panose="05000000000000000000" pitchFamily="2" charset="2"/>
              </a:rPr>
              <a:t>height </a:t>
            </a: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of the window? </a:t>
            </a:r>
            <a:r>
              <a:rPr lang="en-AU" sz="2800" i="1" dirty="0" smtClean="0">
                <a:latin typeface="+mn-lt"/>
                <a:sym typeface="Wingdings" panose="05000000000000000000" pitchFamily="2" charset="2"/>
              </a:rPr>
              <a:t>(Hint: find the </a:t>
            </a:r>
            <a:r>
              <a:rPr lang="en-AU" sz="2800" i="1" dirty="0" smtClean="0">
                <a:latin typeface="+mn-lt"/>
                <a:sym typeface="Wingdings" panose="05000000000000000000" pitchFamily="2" charset="2"/>
              </a:rPr>
              <a:t>object’s kinetic </a:t>
            </a:r>
            <a:r>
              <a:rPr lang="en-AU" sz="2800" i="1" dirty="0" smtClean="0">
                <a:latin typeface="+mn-lt"/>
                <a:sym typeface="Wingdings" panose="05000000000000000000" pitchFamily="2" charset="2"/>
              </a:rPr>
              <a:t>energy first)</a:t>
            </a:r>
            <a:endParaRPr lang="en-AU" sz="2800" i="1" dirty="0">
              <a:latin typeface="+mn-lt"/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itle 1"/>
              <p:cNvSpPr txBox="1">
                <a:spLocks/>
              </p:cNvSpPr>
              <p:nvPr/>
            </p:nvSpPr>
            <p:spPr>
              <a:xfrm>
                <a:off x="0" y="2902998"/>
                <a:ext cx="3812988" cy="384582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AU" sz="2800" dirty="0" smtClean="0">
                    <a:latin typeface="+mn-lt"/>
                  </a:rPr>
                  <a:t>1. KE = ? = GPE</a:t>
                </a:r>
              </a:p>
              <a:p>
                <a:pPr>
                  <a:lnSpc>
                    <a:spcPct val="100000"/>
                  </a:lnSpc>
                </a:pPr>
                <a:r>
                  <a:rPr lang="en-AU" sz="2800" dirty="0" smtClean="0">
                    <a:latin typeface="+mn-lt"/>
                  </a:rPr>
                  <a:t>    v = 20 m/s</a:t>
                </a:r>
              </a:p>
              <a:p>
                <a:pPr>
                  <a:lnSpc>
                    <a:spcPct val="100000"/>
                  </a:lnSpc>
                </a:pPr>
                <a:r>
                  <a:rPr lang="en-AU" sz="2800" dirty="0" smtClean="0">
                    <a:latin typeface="+mn-lt"/>
                  </a:rPr>
                  <a:t>    m = 5 kg</a:t>
                </a:r>
              </a:p>
              <a:p>
                <a:pPr>
                  <a:lnSpc>
                    <a:spcPct val="100000"/>
                  </a:lnSpc>
                </a:pPr>
                <a:r>
                  <a:rPr lang="en-AU" sz="2800" dirty="0">
                    <a:latin typeface="+mn-lt"/>
                  </a:rPr>
                  <a:t> </a:t>
                </a:r>
                <a:r>
                  <a:rPr lang="en-AU" sz="2800" dirty="0" smtClean="0">
                    <a:latin typeface="+mn-lt"/>
                  </a:rPr>
                  <a:t>   h = ?</a:t>
                </a:r>
              </a:p>
              <a:p>
                <a:pPr>
                  <a:lnSpc>
                    <a:spcPct val="100000"/>
                  </a:lnSpc>
                </a:pPr>
                <a:r>
                  <a:rPr lang="en-AU" sz="2800" dirty="0">
                    <a:latin typeface="+mn-lt"/>
                  </a:rPr>
                  <a:t> </a:t>
                </a:r>
                <a:r>
                  <a:rPr lang="en-AU" sz="2800" dirty="0" smtClean="0">
                    <a:latin typeface="+mn-lt"/>
                  </a:rPr>
                  <a:t>   g = 9.8 m/s</a:t>
                </a:r>
                <a:r>
                  <a:rPr lang="en-AU" sz="2800" baseline="30000" dirty="0" smtClean="0">
                    <a:latin typeface="+mn-lt"/>
                  </a:rPr>
                  <a:t>2</a:t>
                </a:r>
                <a:endParaRPr lang="en-AU" sz="2800" dirty="0" smtClean="0">
                  <a:latin typeface="+mn-lt"/>
                </a:endParaRPr>
              </a:p>
              <a:p>
                <a:pPr>
                  <a:lnSpc>
                    <a:spcPct val="100000"/>
                  </a:lnSpc>
                </a:pPr>
                <a:endParaRPr lang="en-AU" sz="2800" dirty="0" smtClean="0">
                  <a:latin typeface="+mn-lt"/>
                  <a:cs typeface="Calibri Light" panose="020F030202020403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AU" sz="2800" dirty="0" smtClean="0">
                    <a:latin typeface="+mn-lt"/>
                    <a:cs typeface="Calibri Light" panose="020F0302020204030204" pitchFamily="34" charset="0"/>
                  </a:rPr>
                  <a:t>2. KE = ½m x v</a:t>
                </a:r>
                <a:r>
                  <a:rPr lang="en-AU" sz="2800" baseline="30000" dirty="0" smtClean="0">
                    <a:latin typeface="+mn-lt"/>
                    <a:cs typeface="Calibri Light" panose="020F0302020204030204" pitchFamily="34" charset="0"/>
                  </a:rPr>
                  <a:t>2</a:t>
                </a:r>
              </a:p>
              <a:p>
                <a:pPr>
                  <a:lnSpc>
                    <a:spcPct val="100000"/>
                  </a:lnSpc>
                </a:pPr>
                <a:r>
                  <a:rPr lang="en-AU" sz="2800" dirty="0">
                    <a:latin typeface="+mn-lt"/>
                    <a:cs typeface="Calibri Light" panose="020F0302020204030204" pitchFamily="34" charset="0"/>
                  </a:rPr>
                  <a:t> </a:t>
                </a:r>
                <a:r>
                  <a:rPr lang="en-AU" sz="2800" dirty="0" smtClean="0">
                    <a:latin typeface="+mn-lt"/>
                    <a:cs typeface="Calibri Light" panose="020F0302020204030204" pitchFamily="34" charset="0"/>
                  </a:rPr>
                  <a:t>    </a:t>
                </a:r>
                <a:r>
                  <a:rPr lang="en-AU" sz="2800" dirty="0">
                    <a:latin typeface="+mn-lt"/>
                    <a:cs typeface="Calibri Light" panose="020F0302020204030204" pitchFamily="34" charset="0"/>
                  </a:rPr>
                  <a:t>h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32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AU" sz="320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GPE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AU" sz="320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mg</m:t>
                        </m:r>
                      </m:den>
                    </m:f>
                  </m:oMath>
                </a14:m>
                <a:endParaRPr lang="en-AU" sz="2800" dirty="0" smtClean="0">
                  <a:latin typeface="+mn-lt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4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02998"/>
                <a:ext cx="3812988" cy="3845820"/>
              </a:xfrm>
              <a:prstGeom prst="rect">
                <a:avLst/>
              </a:prstGeom>
              <a:blipFill rotWithShape="0">
                <a:blip r:embed="rId3"/>
                <a:stretch>
                  <a:fillRect l="-3200" t="-142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itle 1"/>
              <p:cNvSpPr txBox="1">
                <a:spLocks/>
              </p:cNvSpPr>
              <p:nvPr/>
            </p:nvSpPr>
            <p:spPr>
              <a:xfrm>
                <a:off x="3395174" y="2902998"/>
                <a:ext cx="3033824" cy="384582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AU" sz="2800" dirty="0" smtClean="0">
                    <a:latin typeface="+mn-lt"/>
                    <a:cs typeface="Calibri Light" panose="020F0302020204030204" pitchFamily="34" charset="0"/>
                  </a:rPr>
                  <a:t>3. KE = ½ x 4 x 20</a:t>
                </a:r>
                <a:r>
                  <a:rPr lang="en-AU" sz="2800" baseline="30000" dirty="0" smtClean="0">
                    <a:latin typeface="+mn-lt"/>
                    <a:cs typeface="Calibri Light" panose="020F0302020204030204" pitchFamily="34" charset="0"/>
                  </a:rPr>
                  <a:t>2</a:t>
                </a:r>
                <a:endParaRPr lang="en-AU" sz="2800" dirty="0" smtClean="0">
                  <a:latin typeface="+mn-lt"/>
                  <a:cs typeface="Calibri Light" panose="020F030202020403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AU" sz="2800" dirty="0" smtClean="0">
                    <a:latin typeface="+mn-lt"/>
                    <a:cs typeface="Calibri Light" panose="020F0302020204030204" pitchFamily="34" charset="0"/>
                  </a:rPr>
                  <a:t>    KE = ½ x </a:t>
                </a:r>
                <a:r>
                  <a:rPr lang="en-AU" sz="2800" dirty="0">
                    <a:latin typeface="+mn-lt"/>
                    <a:cs typeface="Calibri Light" panose="020F0302020204030204" pitchFamily="34" charset="0"/>
                  </a:rPr>
                  <a:t>4</a:t>
                </a:r>
                <a:r>
                  <a:rPr lang="en-AU" sz="2800" dirty="0" smtClean="0">
                    <a:latin typeface="+mn-lt"/>
                    <a:cs typeface="Calibri Light" panose="020F0302020204030204" pitchFamily="34" charset="0"/>
                  </a:rPr>
                  <a:t> x 400</a:t>
                </a:r>
              </a:p>
              <a:p>
                <a:pPr>
                  <a:lnSpc>
                    <a:spcPct val="100000"/>
                  </a:lnSpc>
                </a:pPr>
                <a:r>
                  <a:rPr lang="en-AU" sz="2800" dirty="0" smtClean="0">
                    <a:latin typeface="+mn-lt"/>
                    <a:cs typeface="Calibri Light" panose="020F0302020204030204" pitchFamily="34" charset="0"/>
                  </a:rPr>
                  <a:t>    KE = 800 = GPE</a:t>
                </a:r>
              </a:p>
              <a:p>
                <a:pPr>
                  <a:lnSpc>
                    <a:spcPct val="100000"/>
                  </a:lnSpc>
                </a:pPr>
                <a:endParaRPr lang="en-AU" sz="2800" dirty="0" smtClean="0">
                  <a:latin typeface="+mn-lt"/>
                  <a:cs typeface="Calibri Light" panose="020F0302020204030204" pitchFamily="34" charset="0"/>
                </a:endParaRP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en-AU" sz="2800" dirty="0" smtClean="0">
                    <a:latin typeface="+mn-lt"/>
                    <a:cs typeface="Calibri Light" panose="020F0302020204030204" pitchFamily="34" charset="0"/>
                  </a:rPr>
                  <a:t>     h </a:t>
                </a:r>
                <a:r>
                  <a:rPr lang="en-AU" sz="2800" dirty="0">
                    <a:latin typeface="+mn-lt"/>
                    <a:cs typeface="Calibri Light" panose="020F0302020204030204" pitchFamily="3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32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AU" sz="3200" b="0" i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800</m:t>
                        </m:r>
                      </m:num>
                      <m:den>
                        <m:r>
                          <a:rPr lang="en-AU" sz="3200" b="0" i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4 </m:t>
                        </m:r>
                        <m:r>
                          <m:rPr>
                            <m:sty m:val="p"/>
                          </m:rPr>
                          <a:rPr lang="en-AU" sz="3200" b="0" i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x</m:t>
                        </m:r>
                        <m:r>
                          <a:rPr lang="en-AU" sz="3200" b="0" i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 9.8</m:t>
                        </m:r>
                      </m:den>
                    </m:f>
                  </m:oMath>
                </a14:m>
                <a:endParaRPr lang="en-AU" sz="2800" dirty="0" smtClean="0">
                  <a:latin typeface="+mn-lt"/>
                  <a:cs typeface="Calibri Light" panose="020F0302020204030204" pitchFamily="34" charset="0"/>
                </a:endParaRP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en-AU" sz="2800" dirty="0" smtClean="0">
                    <a:latin typeface="+mn-lt"/>
                    <a:cs typeface="Calibri Light" panose="020F0302020204030204" pitchFamily="34" charset="0"/>
                  </a:rPr>
                  <a:t>     h </a:t>
                </a:r>
                <a:r>
                  <a:rPr lang="en-AU" sz="2800" dirty="0">
                    <a:latin typeface="+mn-lt"/>
                    <a:cs typeface="Calibri Light" panose="020F0302020204030204" pitchFamily="3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32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AU" sz="3200" b="0" i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200</m:t>
                        </m:r>
                      </m:num>
                      <m:den>
                        <m:r>
                          <a:rPr lang="en-AU" sz="3200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9.8</m:t>
                        </m:r>
                      </m:den>
                    </m:f>
                  </m:oMath>
                </a14:m>
                <a:endParaRPr lang="en-AU" sz="2800" dirty="0" smtClean="0">
                  <a:latin typeface="+mn-lt"/>
                  <a:cs typeface="Calibri Light" panose="020F0302020204030204" pitchFamily="34" charset="0"/>
                </a:endParaRP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en-AU" sz="2800" dirty="0" smtClean="0">
                    <a:latin typeface="+mn-lt"/>
                    <a:cs typeface="Calibri Light" panose="020F0302020204030204" pitchFamily="34" charset="0"/>
                  </a:rPr>
                  <a:t>     h = 20.4</a:t>
                </a:r>
              </a:p>
            </p:txBody>
          </p:sp>
        </mc:Choice>
        <mc:Fallback xmlns="">
          <p:sp>
            <p:nvSpPr>
              <p:cNvPr id="9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174" y="2902998"/>
                <a:ext cx="3033824" cy="3845820"/>
              </a:xfrm>
              <a:prstGeom prst="rect">
                <a:avLst/>
              </a:prstGeom>
              <a:blipFill rotWithShape="0">
                <a:blip r:embed="rId4"/>
                <a:stretch>
                  <a:fillRect l="-4217" t="-1426" b="-237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868723"/>
              </p:ext>
            </p:extLst>
          </p:nvPr>
        </p:nvGraphicFramePr>
        <p:xfrm>
          <a:off x="1243" y="830358"/>
          <a:ext cx="6447324" cy="201838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44732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000" dirty="0" smtClean="0"/>
                        <a:t>Multi-Step</a:t>
                      </a:r>
                      <a:r>
                        <a:rPr lang="en-AU" sz="2000" baseline="0" dirty="0" smtClean="0"/>
                        <a:t> Problems</a:t>
                      </a:r>
                      <a:endParaRPr lang="en-AU" sz="2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Write down the information you are given.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Choose an equation to used based on the information given and rearrange the equation to find your unknown.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Substitute values into the equation and solve.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Add appropriate units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1414589" y="2946115"/>
            <a:ext cx="907774" cy="4106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/>
          <p:cNvSpPr/>
          <p:nvPr/>
        </p:nvSpPr>
        <p:spPr>
          <a:xfrm>
            <a:off x="5162948" y="3839324"/>
            <a:ext cx="907774" cy="4106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/>
          <p:cNvSpPr/>
          <p:nvPr/>
        </p:nvSpPr>
        <p:spPr>
          <a:xfrm>
            <a:off x="6086422" y="4825908"/>
            <a:ext cx="288264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AU" sz="2800" dirty="0"/>
              <a:t>4. The </a:t>
            </a:r>
            <a:r>
              <a:rPr lang="en-AU" sz="2800" dirty="0" smtClean="0"/>
              <a:t>height of the window is 20.4 m above the ground.</a:t>
            </a:r>
            <a:endParaRPr lang="en-AU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5554" y="3839324"/>
            <a:ext cx="3136977" cy="223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34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uild="p"/>
      <p:bldP spid="54" grpId="0" uiExpand="1" build="p"/>
      <p:bldP spid="96" grpId="0" uiExpand="1" build="p"/>
      <p:bldP spid="9" grpId="0" animBg="1"/>
      <p:bldP spid="10" grpId="0" animBg="1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ln w="38100">
            <a:solidFill>
              <a:schemeClr val="accent4"/>
            </a:solidFill>
          </a:ln>
        </p:spPr>
        <p:txBody>
          <a:bodyPr anchor="ctr"/>
          <a:lstStyle/>
          <a:p>
            <a:r>
              <a:rPr lang="en-AU" dirty="0" smtClean="0"/>
              <a:t>Work and Power</a:t>
            </a:r>
            <a:br>
              <a:rPr lang="en-AU" dirty="0" smtClean="0"/>
            </a:br>
            <a:r>
              <a:rPr lang="en-AU" sz="4000" dirty="0" smtClean="0"/>
              <a:t>Year </a:t>
            </a:r>
            <a:r>
              <a:rPr lang="en-AU" sz="4000" dirty="0" smtClean="0"/>
              <a:t>10 Physics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8284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590904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" y="1916513"/>
            <a:ext cx="4498548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Activate Prior Knowledge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746404"/>
              </p:ext>
            </p:extLst>
          </p:nvPr>
        </p:nvGraphicFramePr>
        <p:xfrm>
          <a:off x="9328245" y="244761"/>
          <a:ext cx="2605964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are we going to learn?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-1" y="732983"/>
            <a:ext cx="96150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sz="2800" dirty="0" smtClean="0"/>
              <a:t>Define work and power.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800" dirty="0" smtClean="0"/>
              <a:t>Calculate work and power for various situations</a:t>
            </a:r>
            <a:r>
              <a:rPr lang="en-AU" sz="2800" dirty="0" smtClean="0"/>
              <a:t>.</a:t>
            </a:r>
            <a:endParaRPr lang="en-AU" sz="2800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1" y="2501288"/>
            <a:ext cx="715981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 smtClean="0"/>
              <a:t>Our bodies are able to store energy, which we use to perform everyday tasks.</a:t>
            </a:r>
          </a:p>
          <a:p>
            <a:endParaRPr lang="en-AU" sz="2800" dirty="0"/>
          </a:p>
          <a:p>
            <a:r>
              <a:rPr lang="en-AU" sz="2800" dirty="0" smtClean="0"/>
              <a:t>Which would cause you to feel more tired: a 10 minute walk or a 10 minute run?  Why?</a:t>
            </a:r>
          </a:p>
          <a:p>
            <a:endParaRPr lang="en-AU" sz="2800" dirty="0"/>
          </a:p>
          <a:p>
            <a:r>
              <a:rPr lang="en-AU" sz="2800" dirty="0" smtClean="0"/>
              <a:t>During which activity would you be using your energy at a faster rate?</a:t>
            </a:r>
            <a:endParaRPr lang="en-AU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494" y="2673500"/>
            <a:ext cx="4395119" cy="276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4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1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</a:t>
            </a:r>
            <a:r>
              <a:rPr lang="en-AU" sz="3200" dirty="0" smtClean="0"/>
              <a:t>Development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510065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Work</a:t>
            </a:r>
            <a:endParaRPr lang="en-AU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Whenever a force moves something, </a:t>
            </a:r>
            <a:r>
              <a:rPr lang="en-AU" sz="2800" b="1" dirty="0" smtClean="0"/>
              <a:t>work </a:t>
            </a:r>
            <a:r>
              <a:rPr lang="en-AU" sz="2800" dirty="0" smtClean="0"/>
              <a:t>is done.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Work is a measure of the </a:t>
            </a:r>
            <a:r>
              <a:rPr lang="en-AU" sz="2800" b="1" dirty="0" smtClean="0"/>
              <a:t>amount of energy </a:t>
            </a:r>
            <a:r>
              <a:rPr lang="en-AU" sz="2800" dirty="0" smtClean="0"/>
              <a:t>used to move the object.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If the object does not move, no work is done on the object.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Work is measured in Joules (J).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149606"/>
              </p:ext>
            </p:extLst>
          </p:nvPr>
        </p:nvGraphicFramePr>
        <p:xfrm>
          <a:off x="9523070" y="148208"/>
          <a:ext cx="2463077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When</a:t>
                      </a:r>
                      <a:r>
                        <a:rPr lang="en-AU" baseline="0" dirty="0" smtClean="0"/>
                        <a:t> is work done on an object</a:t>
                      </a:r>
                      <a:r>
                        <a:rPr lang="en-AU" dirty="0" smtClean="0"/>
                        <a:t>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468233"/>
              </p:ext>
            </p:extLst>
          </p:nvPr>
        </p:nvGraphicFramePr>
        <p:xfrm>
          <a:off x="9523070" y="1325845"/>
          <a:ext cx="2463077" cy="18288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If you push</a:t>
                      </a:r>
                      <a:r>
                        <a:rPr lang="en-AU" baseline="0" dirty="0" smtClean="0"/>
                        <a:t> on a wall and the wall does not move, have you done any work?  Why or why not?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760" b="14550"/>
          <a:stretch/>
        </p:blipFill>
        <p:spPr>
          <a:xfrm>
            <a:off x="5100658" y="148208"/>
            <a:ext cx="4304678" cy="50154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253505" y="4654150"/>
            <a:ext cx="339463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/>
              <a:t>Work is done when a force lifts a teabag, pulls you up a cliff or pulls along a sled.</a:t>
            </a:r>
          </a:p>
        </p:txBody>
      </p:sp>
    </p:spTree>
    <p:extLst>
      <p:ext uri="{BB962C8B-B14F-4D97-AF65-F5344CB8AC3E}">
        <p14:creationId xmlns:p14="http://schemas.microsoft.com/office/powerpoint/2010/main" val="279454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</a:t>
            </a:r>
            <a:r>
              <a:rPr lang="en-AU" sz="3200" dirty="0" smtClean="0"/>
              <a:t>Development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3518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Work</a:t>
            </a:r>
            <a:endParaRPr lang="en-AU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Work is a measure of the energy used to move an object.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amount of work done depends on the size of the </a:t>
            </a:r>
            <a:r>
              <a:rPr lang="en-AU" sz="2800" b="1" dirty="0" smtClean="0"/>
              <a:t>force</a:t>
            </a:r>
            <a:r>
              <a:rPr lang="en-AU" sz="2800" dirty="0" smtClean="0"/>
              <a:t> and the </a:t>
            </a:r>
            <a:r>
              <a:rPr lang="en-AU" sz="2800" b="1" dirty="0" smtClean="0"/>
              <a:t>distance</a:t>
            </a:r>
            <a:r>
              <a:rPr lang="en-AU" sz="2800" dirty="0" smtClean="0"/>
              <a:t> the object moves.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Work can be represente</a:t>
            </a:r>
            <a:r>
              <a:rPr lang="en-AU" sz="2800" dirty="0" smtClean="0"/>
              <a:t>d by the equation:</a:t>
            </a:r>
          </a:p>
          <a:p>
            <a:pPr lvl="2"/>
            <a:r>
              <a:rPr lang="en-AU" sz="2800" dirty="0" smtClean="0"/>
              <a:t>W = F x s</a:t>
            </a: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Where 	W is work in joules (J)</a:t>
            </a:r>
          </a:p>
          <a:p>
            <a:pPr lvl="3"/>
            <a:r>
              <a:rPr lang="en-AU" sz="2800" dirty="0"/>
              <a:t>	</a:t>
            </a:r>
            <a:r>
              <a:rPr lang="en-AU" sz="2800" dirty="0" smtClean="0"/>
              <a:t>F is force in newtons (N)</a:t>
            </a:r>
            <a:endParaRPr lang="en-AU" sz="2800" dirty="0"/>
          </a:p>
          <a:p>
            <a:pPr lvl="2"/>
            <a:r>
              <a:rPr lang="en-AU" sz="2800" dirty="0" smtClean="0"/>
              <a:t>and	s is displacement in metres (m)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5012"/>
              </p:ext>
            </p:extLst>
          </p:nvPr>
        </p:nvGraphicFramePr>
        <p:xfrm>
          <a:off x="9523070" y="148208"/>
          <a:ext cx="2463077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two variables does work</a:t>
                      </a:r>
                      <a:r>
                        <a:rPr lang="en-AU" baseline="0" dirty="0" smtClean="0"/>
                        <a:t> depend on?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421115"/>
              </p:ext>
            </p:extLst>
          </p:nvPr>
        </p:nvGraphicFramePr>
        <p:xfrm>
          <a:off x="9523070" y="1325845"/>
          <a:ext cx="2463077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Write the formula used to calculate</a:t>
                      </a:r>
                      <a:r>
                        <a:rPr lang="en-AU" baseline="0" dirty="0" smtClean="0"/>
                        <a:t> work?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3047" t="63666" b="4579"/>
          <a:stretch/>
        </p:blipFill>
        <p:spPr>
          <a:xfrm>
            <a:off x="5127568" y="4875098"/>
            <a:ext cx="3255817" cy="1651462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426028"/>
              </p:ext>
            </p:extLst>
          </p:nvPr>
        </p:nvGraphicFramePr>
        <p:xfrm>
          <a:off x="9523070" y="2503482"/>
          <a:ext cx="2463077" cy="15544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</a:t>
                      </a:r>
                      <a:r>
                        <a:rPr lang="en-AU" baseline="0" dirty="0" smtClean="0"/>
                        <a:t> much work is being done by each of the people in the diagrams below?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63666" r="54266" b="4579"/>
          <a:stretch/>
        </p:blipFill>
        <p:spPr>
          <a:xfrm>
            <a:off x="8383385" y="4875098"/>
            <a:ext cx="3171306" cy="16514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42313" y="4637784"/>
            <a:ext cx="1140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Diagram 1</a:t>
            </a:r>
            <a:endParaRPr lang="en-AU" dirty="0"/>
          </a:p>
        </p:txBody>
      </p:sp>
      <p:sp>
        <p:nvSpPr>
          <p:cNvPr id="11" name="TextBox 10"/>
          <p:cNvSpPr txBox="1"/>
          <p:nvPr/>
        </p:nvSpPr>
        <p:spPr>
          <a:xfrm>
            <a:off x="8448502" y="4637784"/>
            <a:ext cx="1140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Diagram 2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1543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</a:t>
            </a:r>
            <a:r>
              <a:rPr lang="en-AU" sz="3200" dirty="0" smtClean="0"/>
              <a:t>Development</a:t>
            </a:r>
            <a:endParaRPr lang="en-AU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0" y="732983"/>
                <a:ext cx="9351818" cy="4679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1" dirty="0" smtClean="0"/>
                  <a:t>Power</a:t>
                </a:r>
                <a:endParaRPr lang="en-AU" sz="2800" b="1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AU" sz="2800" dirty="0" smtClean="0"/>
                  <a:t>In physics, power is defined as the rate at which work is being done, or how fast energy is being used.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AU" sz="2800" dirty="0" smtClean="0"/>
                  <a:t>Power is measured in watts (W).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AU" sz="2800" dirty="0" smtClean="0"/>
                  <a:t>Power can </a:t>
                </a:r>
                <a:r>
                  <a:rPr lang="en-AU" sz="2800" dirty="0"/>
                  <a:t>be represented by the equation:</a:t>
                </a:r>
              </a:p>
              <a:p>
                <a:pPr lvl="2"/>
                <a:r>
                  <a:rPr lang="en-AU" sz="2800" dirty="0" smtClean="0"/>
                  <a:t>P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320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AU" sz="3200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AU" sz="32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den>
                    </m:f>
                  </m:oMath>
                </a14:m>
                <a:endParaRPr lang="en-AU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AU" sz="28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AU" sz="2800" dirty="0" smtClean="0"/>
                  <a:t>Where	P is power in watts (W)</a:t>
                </a:r>
              </a:p>
              <a:p>
                <a:r>
                  <a:rPr lang="en-AU" sz="2800" dirty="0"/>
                  <a:t>	</a:t>
                </a:r>
                <a:r>
                  <a:rPr lang="en-AU" sz="2800" dirty="0" smtClean="0"/>
                  <a:t> </a:t>
                </a:r>
                <a:r>
                  <a:rPr lang="en-AU" sz="2800" dirty="0"/>
                  <a:t>	W is work in joules (</a:t>
                </a:r>
                <a:r>
                  <a:rPr lang="en-AU" sz="2800" dirty="0" smtClean="0"/>
                  <a:t>J)</a:t>
                </a:r>
              </a:p>
              <a:p>
                <a:r>
                  <a:rPr lang="en-AU" sz="2800" dirty="0"/>
                  <a:t>	</a:t>
                </a:r>
                <a:r>
                  <a:rPr lang="en-AU" sz="2800" dirty="0" smtClean="0"/>
                  <a:t>and</a:t>
                </a:r>
                <a:r>
                  <a:rPr lang="en-AU" sz="2800" dirty="0"/>
                  <a:t>	</a:t>
                </a:r>
                <a:r>
                  <a:rPr lang="en-AU" sz="2800" dirty="0" smtClean="0"/>
                  <a:t>t </a:t>
                </a:r>
                <a:r>
                  <a:rPr lang="en-AU" sz="2800" dirty="0"/>
                  <a:t>is </a:t>
                </a:r>
                <a:r>
                  <a:rPr lang="en-AU" sz="2800" dirty="0" smtClean="0"/>
                  <a:t>time in seconds (s)</a:t>
                </a:r>
                <a:endParaRPr lang="en-AU" sz="28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32983"/>
                <a:ext cx="9351818" cy="4679614"/>
              </a:xfrm>
              <a:prstGeom prst="rect">
                <a:avLst/>
              </a:prstGeom>
              <a:blipFill rotWithShape="0">
                <a:blip r:embed="rId3"/>
                <a:stretch>
                  <a:fillRect l="-1304" t="-1172" b="-273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867739"/>
              </p:ext>
            </p:extLst>
          </p:nvPr>
        </p:nvGraphicFramePr>
        <p:xfrm>
          <a:off x="6888741" y="148208"/>
          <a:ext cx="2463077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 the definition</a:t>
                      </a:r>
                      <a:r>
                        <a:rPr lang="en-AU" baseline="0" dirty="0" smtClean="0"/>
                        <a:t> of power in physics?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629474"/>
              </p:ext>
            </p:extLst>
          </p:nvPr>
        </p:nvGraphicFramePr>
        <p:xfrm>
          <a:off x="9523070" y="148208"/>
          <a:ext cx="2463077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</a:t>
                      </a:r>
                      <a:r>
                        <a:rPr lang="en-AU" baseline="0" dirty="0" smtClean="0"/>
                        <a:t> is</a:t>
                      </a:r>
                      <a:r>
                        <a:rPr lang="en-AU" dirty="0" smtClean="0"/>
                        <a:t> the equation for power</a:t>
                      </a:r>
                      <a:r>
                        <a:rPr lang="en-AU" baseline="0" dirty="0" smtClean="0"/>
                        <a:t>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920955"/>
              </p:ext>
            </p:extLst>
          </p:nvPr>
        </p:nvGraphicFramePr>
        <p:xfrm>
          <a:off x="9523070" y="1381583"/>
          <a:ext cx="2463077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An appliance uses 150 J of energy in 10 s.</a:t>
                      </a:r>
                      <a:r>
                        <a:rPr lang="en-AU" baseline="0" dirty="0" smtClean="0"/>
                        <a:t> What is its power?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741" y="2582748"/>
            <a:ext cx="2158251" cy="3580158"/>
          </a:xfrm>
          <a:prstGeom prst="rect">
            <a:avLst/>
          </a:prstGeom>
        </p:spPr>
      </p:pic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590852"/>
              </p:ext>
            </p:extLst>
          </p:nvPr>
        </p:nvGraphicFramePr>
        <p:xfrm>
          <a:off x="9523069" y="2889278"/>
          <a:ext cx="2463077" cy="21031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4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If you replace a 25 W light globe with a 60 W light globe, what will happen to the energy consumption in your house?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657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9621023"/>
                  </p:ext>
                </p:extLst>
              </p:nvPr>
            </p:nvGraphicFramePr>
            <p:xfrm>
              <a:off x="9692639" y="187738"/>
              <a:ext cx="2289891" cy="1175449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2289891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 dirty="0" smtClean="0"/>
                            <a:t>Reminder:</a:t>
                          </a:r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AU" sz="1800" b="1" baseline="0" dirty="0" smtClean="0"/>
                            <a:t>Work     W = F x s</a:t>
                          </a:r>
                          <a:endParaRPr lang="en-AU" sz="1800" b="1" baseline="0" dirty="0" smtClean="0"/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AU" sz="1800" b="1" baseline="0" dirty="0" smtClean="0"/>
                            <a:t>Power    P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AU" sz="2000" b="1" i="0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2000" b="1" i="0" baseline="0" smtClean="0">
                                      <a:latin typeface="Cambria Math" panose="02040503050406030204" pitchFamily="18" charset="0"/>
                                    </a:rPr>
                                    <m:t>𝐖</m:t>
                                  </m:r>
                                </m:num>
                                <m:den>
                                  <m:r>
                                    <a:rPr lang="en-AU" sz="2000" b="1" i="0" baseline="0" smtClean="0">
                                      <a:latin typeface="Cambria Math" panose="02040503050406030204" pitchFamily="18" charset="0"/>
                                    </a:rPr>
                                    <m:t>𝐭</m:t>
                                  </m:r>
                                </m:den>
                              </m:f>
                            </m:oMath>
                          </a14:m>
                          <a:endParaRPr lang="en-AU" sz="1800" b="1" i="0" baseline="0" dirty="0" smtClean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9621023"/>
                  </p:ext>
                </p:extLst>
              </p:nvPr>
            </p:nvGraphicFramePr>
            <p:xfrm>
              <a:off x="9692639" y="187738"/>
              <a:ext cx="2289891" cy="1175449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2289891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 dirty="0" smtClean="0"/>
                            <a:t>Reminder:</a:t>
                          </a:r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8046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65" t="-49624" r="-1061" b="-37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1" name="Title 1"/>
          <p:cNvSpPr txBox="1">
            <a:spLocks/>
          </p:cNvSpPr>
          <p:nvPr/>
        </p:nvSpPr>
        <p:spPr>
          <a:xfrm>
            <a:off x="6448567" y="1472978"/>
            <a:ext cx="5841821" cy="19858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A wooden crate is pushed </a:t>
            </a:r>
            <a:r>
              <a:rPr lang="en-AU" sz="2800" b="1" dirty="0" smtClean="0">
                <a:latin typeface="+mn-lt"/>
                <a:sym typeface="Wingdings" panose="05000000000000000000" pitchFamily="2" charset="2"/>
              </a:rPr>
              <a:t>4 m</a:t>
            </a: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 across the floor by a force of </a:t>
            </a:r>
            <a:r>
              <a:rPr lang="en-AU" sz="2800" b="1" dirty="0" smtClean="0">
                <a:latin typeface="+mn-lt"/>
                <a:sym typeface="Wingdings" panose="05000000000000000000" pitchFamily="2" charset="2"/>
              </a:rPr>
              <a:t>20 N</a:t>
            </a: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. How much </a:t>
            </a:r>
            <a:r>
              <a:rPr lang="en-AU" sz="2800" b="1" dirty="0" smtClean="0">
                <a:latin typeface="+mn-lt"/>
                <a:sym typeface="Wingdings" panose="05000000000000000000" pitchFamily="2" charset="2"/>
              </a:rPr>
              <a:t>work</a:t>
            </a: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 was done on the crate</a:t>
            </a: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?</a:t>
            </a: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 </a:t>
            </a:r>
            <a:endParaRPr lang="en-AU" sz="2800" dirty="0">
              <a:latin typeface="+mn-lt"/>
              <a:sym typeface="Wingdings" panose="05000000000000000000" pitchFamily="2" charset="2"/>
            </a:endParaRPr>
          </a:p>
        </p:txBody>
      </p:sp>
      <p:sp>
        <p:nvSpPr>
          <p:cNvPr id="54" name="Title 1"/>
          <p:cNvSpPr txBox="1">
            <a:spLocks/>
          </p:cNvSpPr>
          <p:nvPr/>
        </p:nvSpPr>
        <p:spPr>
          <a:xfrm>
            <a:off x="0" y="2902998"/>
            <a:ext cx="3812988" cy="30179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</a:rPr>
              <a:t>1. </a:t>
            </a:r>
            <a:r>
              <a:rPr lang="en-AU" sz="2800" dirty="0" smtClean="0">
                <a:latin typeface="+mn-lt"/>
              </a:rPr>
              <a:t>W </a:t>
            </a:r>
            <a:r>
              <a:rPr lang="en-AU" sz="2800" dirty="0" smtClean="0">
                <a:latin typeface="+mn-lt"/>
              </a:rPr>
              <a:t>= </a:t>
            </a:r>
            <a:r>
              <a:rPr lang="en-AU" sz="2800" dirty="0" smtClean="0">
                <a:latin typeface="+mn-lt"/>
              </a:rPr>
              <a:t>?</a:t>
            </a:r>
            <a:endParaRPr lang="en-AU" sz="2800" dirty="0" smtClean="0"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</a:rPr>
              <a:t>    </a:t>
            </a:r>
            <a:r>
              <a:rPr lang="en-AU" sz="2800" dirty="0" smtClean="0">
                <a:latin typeface="+mn-lt"/>
              </a:rPr>
              <a:t>F </a:t>
            </a:r>
            <a:r>
              <a:rPr lang="en-AU" sz="2800" dirty="0" smtClean="0">
                <a:latin typeface="+mn-lt"/>
              </a:rPr>
              <a:t>= </a:t>
            </a:r>
            <a:r>
              <a:rPr lang="en-AU" sz="2800" dirty="0" smtClean="0">
                <a:latin typeface="+mn-lt"/>
              </a:rPr>
              <a:t>20</a:t>
            </a:r>
            <a:r>
              <a:rPr lang="en-AU" sz="2800" dirty="0" smtClean="0">
                <a:latin typeface="+mn-lt"/>
              </a:rPr>
              <a:t> N</a:t>
            </a:r>
            <a:endParaRPr lang="en-AU" sz="2800" dirty="0" smtClean="0"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</a:rPr>
              <a:t>    </a:t>
            </a:r>
            <a:r>
              <a:rPr lang="en-AU" sz="2800" dirty="0">
                <a:latin typeface="+mn-lt"/>
              </a:rPr>
              <a:t>s</a:t>
            </a:r>
            <a:r>
              <a:rPr lang="en-AU" sz="2800" dirty="0" smtClean="0">
                <a:latin typeface="+mn-lt"/>
              </a:rPr>
              <a:t> </a:t>
            </a:r>
            <a:r>
              <a:rPr lang="en-AU" sz="2800" dirty="0" smtClean="0">
                <a:latin typeface="+mn-lt"/>
              </a:rPr>
              <a:t>= </a:t>
            </a:r>
            <a:r>
              <a:rPr lang="en-AU" sz="2800" dirty="0" smtClean="0">
                <a:latin typeface="+mn-lt"/>
              </a:rPr>
              <a:t>4 </a:t>
            </a:r>
            <a:r>
              <a:rPr lang="en-AU" sz="2800" dirty="0" smtClean="0">
                <a:latin typeface="+mn-lt"/>
              </a:rPr>
              <a:t>m</a:t>
            </a:r>
          </a:p>
          <a:p>
            <a:pPr>
              <a:lnSpc>
                <a:spcPct val="100000"/>
              </a:lnSpc>
            </a:pPr>
            <a:endParaRPr lang="en-AU" sz="2800" dirty="0" smtClean="0">
              <a:latin typeface="+mn-lt"/>
              <a:cs typeface="Calibri Light" panose="020F03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2. </a:t>
            </a: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W = F x s</a:t>
            </a:r>
            <a:endParaRPr lang="en-AU" sz="2800" dirty="0" smtClean="0">
              <a:latin typeface="+mn-lt"/>
              <a:cs typeface="Calibri Light" panose="020F0302020204030204" pitchFamily="34" charset="0"/>
            </a:endParaRPr>
          </a:p>
        </p:txBody>
      </p:sp>
      <p:sp>
        <p:nvSpPr>
          <p:cNvPr id="96" name="Title 1"/>
          <p:cNvSpPr txBox="1">
            <a:spLocks/>
          </p:cNvSpPr>
          <p:nvPr/>
        </p:nvSpPr>
        <p:spPr>
          <a:xfrm>
            <a:off x="3395173" y="2902998"/>
            <a:ext cx="3973815" cy="4066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3. </a:t>
            </a: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W = F x s</a:t>
            </a:r>
            <a:endParaRPr lang="en-AU" sz="2800" dirty="0">
              <a:latin typeface="+mn-lt"/>
              <a:cs typeface="Calibri Light" panose="020F03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AU" sz="2800" dirty="0">
                <a:latin typeface="+mn-lt"/>
                <a:cs typeface="Calibri Light" panose="020F0302020204030204" pitchFamily="34" charset="0"/>
              </a:rPr>
              <a:t>    </a:t>
            </a: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W = 20 x 4</a:t>
            </a:r>
            <a:endParaRPr lang="en-AU" sz="2800" dirty="0">
              <a:latin typeface="+mn-lt"/>
              <a:cs typeface="Calibri Light" panose="020F03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AU" sz="2800" dirty="0">
                <a:latin typeface="+mn-lt"/>
                <a:cs typeface="Calibri Light" panose="020F0302020204030204" pitchFamily="34" charset="0"/>
              </a:rPr>
              <a:t>    </a:t>
            </a: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W = 80</a:t>
            </a:r>
            <a:endParaRPr lang="en-AU" sz="2800" dirty="0" smtClean="0">
              <a:latin typeface="+mn-lt"/>
              <a:cs typeface="Calibri Light" panose="020F0302020204030204" pitchFamily="34" charset="0"/>
            </a:endParaRPr>
          </a:p>
          <a:p>
            <a:pPr>
              <a:lnSpc>
                <a:spcPct val="100000"/>
              </a:lnSpc>
            </a:pPr>
            <a:endParaRPr lang="en-AU" sz="2800" dirty="0" smtClean="0">
              <a:latin typeface="+mn-lt"/>
              <a:cs typeface="Calibri Light" panose="020F03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</a:rPr>
              <a:t>4. </a:t>
            </a:r>
            <a:r>
              <a:rPr lang="en-AU" sz="2800" dirty="0" smtClean="0">
                <a:latin typeface="+mn-lt"/>
              </a:rPr>
              <a:t>The work done on the crate was 80 J.</a:t>
            </a:r>
            <a:endParaRPr lang="en-AU" sz="2800" dirty="0">
              <a:latin typeface="+mn-lt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296961"/>
              </p:ext>
            </p:extLst>
          </p:nvPr>
        </p:nvGraphicFramePr>
        <p:xfrm>
          <a:off x="1243" y="830358"/>
          <a:ext cx="6447324" cy="201838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4473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000" dirty="0" smtClean="0"/>
                        <a:t>Work and Power</a:t>
                      </a:r>
                      <a:r>
                        <a:rPr lang="en-AU" sz="2000" baseline="0" dirty="0" smtClean="0"/>
                        <a:t> </a:t>
                      </a:r>
                      <a:r>
                        <a:rPr lang="en-AU" sz="2000" baseline="0" dirty="0" smtClean="0"/>
                        <a:t>Problems</a:t>
                      </a:r>
                      <a:endParaRPr lang="en-A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Write down the information you are given.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Choose an equation to used based on the information given and rearrange the equation to find your unknown.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Substitute values into the equation and solve.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Add appropriate units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29894" b="10010"/>
          <a:stretch/>
        </p:blipFill>
        <p:spPr>
          <a:xfrm>
            <a:off x="7696280" y="3926188"/>
            <a:ext cx="4286250" cy="257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5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uild="p"/>
      <p:bldP spid="54" grpId="0" build="p"/>
      <p:bldP spid="96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74108</TotalTime>
  <Words>1700</Words>
  <Application>Microsoft Office PowerPoint</Application>
  <PresentationFormat>Widescreen</PresentationFormat>
  <Paragraphs>259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Work and Power Year 10 Physics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1078</cp:revision>
  <cp:lastPrinted>2019-08-14T00:04:28Z</cp:lastPrinted>
  <dcterms:created xsi:type="dcterms:W3CDTF">2017-01-28T08:32:28Z</dcterms:created>
  <dcterms:modified xsi:type="dcterms:W3CDTF">2020-03-27T01:39:52Z</dcterms:modified>
</cp:coreProperties>
</file>